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4" r:id="rId5"/>
    <p:sldId id="275" r:id="rId6"/>
    <p:sldId id="260" r:id="rId7"/>
    <p:sldId id="264" r:id="rId8"/>
    <p:sldId id="276" r:id="rId9"/>
    <p:sldId id="290" r:id="rId10"/>
    <p:sldId id="291" r:id="rId11"/>
    <p:sldId id="292" r:id="rId12"/>
    <p:sldId id="293" r:id="rId13"/>
    <p:sldId id="294" r:id="rId14"/>
    <p:sldId id="262" r:id="rId15"/>
    <p:sldId id="278" r:id="rId16"/>
    <p:sldId id="259" r:id="rId17"/>
    <p:sldId id="266" r:id="rId18"/>
    <p:sldId id="279" r:id="rId19"/>
    <p:sldId id="280" r:id="rId20"/>
    <p:sldId id="281" r:id="rId21"/>
    <p:sldId id="285" r:id="rId22"/>
    <p:sldId id="284" r:id="rId23"/>
    <p:sldId id="287" r:id="rId24"/>
    <p:sldId id="286" r:id="rId25"/>
    <p:sldId id="288" r:id="rId26"/>
    <p:sldId id="289" r:id="rId27"/>
    <p:sldId id="296" r:id="rId28"/>
    <p:sldId id="297" r:id="rId29"/>
    <p:sldId id="298" r:id="rId30"/>
    <p:sldId id="299" r:id="rId31"/>
    <p:sldId id="300" r:id="rId32"/>
    <p:sldId id="301" r:id="rId33"/>
    <p:sldId id="302" r:id="rId34"/>
    <p:sldId id="283" r:id="rId35"/>
    <p:sldId id="270" r:id="rId36"/>
  </p:sldIdLst>
  <p:sldSz cx="18288000" cy="10287000"/>
  <p:notesSz cx="6858000" cy="9144000"/>
  <p:embeddedFontLst>
    <p:embeddedFont>
      <p:font typeface="Josefin Sans Bold" panose="020B0604020202020204" charset="-93"/>
      <p:regular r:id="rId37"/>
      <p:boldItalic r:id="rId38"/>
    </p:embeddedFont>
    <p:embeddedFont>
      <p:font typeface="Calibri" panose="020F0502020204030204" pitchFamily="34" charset="0"/>
      <p:regular r:id="rId39"/>
      <p:bold r:id="rId40"/>
      <p:italic r:id="rId41"/>
      <p:boldItalic r:id="rId42"/>
    </p:embeddedFont>
    <p:embeddedFont>
      <p:font typeface="Josefin Sans" panose="020B0604020202020204" charset="-93"/>
      <p:regular r:id="rId43"/>
      <p:bold r:id="rId44"/>
    </p:embeddedFont>
    <p:embeddedFont>
      <p:font typeface="Cambria Math" panose="02040503050406030204" pitchFamily="18"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0" d="100"/>
          <a:sy n="80" d="100"/>
        </p:scale>
        <p:origin x="51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8.sv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NguyenDuyThai1307/cuFFT-example"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8.svg"/><Relationship Id="rId4" Type="http://schemas.openxmlformats.org/officeDocument/2006/relationships/image" Target="../media/image29.png"/><Relationship Id="rId9" Type="http://schemas.openxmlformats.org/officeDocument/2006/relationships/image" Target="../media/image6.svg"/></Relationships>
</file>

<file path=ppt/slides/_rels/slide3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489996" y="1497142"/>
            <a:ext cx="9674179" cy="7804399"/>
            <a:chOff x="0" y="0"/>
            <a:chExt cx="12898906" cy="10405865"/>
          </a:xfrm>
        </p:grpSpPr>
        <p:sp>
          <p:nvSpPr>
            <p:cNvPr id="3" name="TextBox 3"/>
            <p:cNvSpPr txBox="1"/>
            <p:nvPr/>
          </p:nvSpPr>
          <p:spPr>
            <a:xfrm>
              <a:off x="0" y="47625"/>
              <a:ext cx="12898906" cy="5692436"/>
            </a:xfrm>
            <a:prstGeom prst="rect">
              <a:avLst/>
            </a:prstGeom>
          </p:spPr>
          <p:txBody>
            <a:bodyPr lIns="0" tIns="0" rIns="0" bIns="0" rtlCol="0" anchor="t">
              <a:spAutoFit/>
            </a:bodyPr>
            <a:lstStyle/>
            <a:p>
              <a:pPr algn="ctr">
                <a:lnSpc>
                  <a:spcPts val="8372"/>
                </a:lnSpc>
              </a:pPr>
              <a:r>
                <a:rPr lang="en-US" sz="7475" b="1">
                  <a:solidFill>
                    <a:srgbClr val="F7B4A7"/>
                  </a:solidFill>
                  <a:latin typeface="Josefin Sans Bold"/>
                  <a:ea typeface="Josefin Sans Bold"/>
                  <a:cs typeface="Josefin Sans Bold"/>
                  <a:sym typeface="Josefin Sans Bold"/>
                </a:rPr>
                <a:t>Tính toán hiệu năng cao với phép biến đổi Fourie FFT với cuFFT của NVIDIA</a:t>
              </a:r>
            </a:p>
          </p:txBody>
        </p:sp>
        <p:sp>
          <p:nvSpPr>
            <p:cNvPr id="4" name="TextBox 4"/>
            <p:cNvSpPr txBox="1"/>
            <p:nvPr/>
          </p:nvSpPr>
          <p:spPr>
            <a:xfrm>
              <a:off x="0" y="6696406"/>
              <a:ext cx="12898906" cy="3709459"/>
            </a:xfrm>
            <a:prstGeom prst="rect">
              <a:avLst/>
            </a:prstGeom>
          </p:spPr>
          <p:txBody>
            <a:bodyPr lIns="0" tIns="0" rIns="0" bIns="0" rtlCol="0" anchor="t">
              <a:spAutoFit/>
            </a:bodyPr>
            <a:lstStyle/>
            <a:p>
              <a:pPr algn="ctr">
                <a:lnSpc>
                  <a:spcPts val="5599"/>
                </a:lnSpc>
              </a:pPr>
              <a:r>
                <a:rPr lang="en-US" sz="3999">
                  <a:solidFill>
                    <a:srgbClr val="94DDDE"/>
                  </a:solidFill>
                  <a:latin typeface="Josefin Sans"/>
                  <a:ea typeface="Josefin Sans"/>
                  <a:cs typeface="Josefin Sans"/>
                  <a:sym typeface="Josefin Sans"/>
                </a:rPr>
                <a:t>Nhóm 15</a:t>
              </a:r>
            </a:p>
            <a:p>
              <a:pPr algn="ctr">
                <a:lnSpc>
                  <a:spcPts val="5599"/>
                </a:lnSpc>
              </a:pPr>
              <a:r>
                <a:rPr lang="en-US" sz="3999">
                  <a:solidFill>
                    <a:srgbClr val="94DDDE"/>
                  </a:solidFill>
                  <a:latin typeface="Josefin Sans"/>
                  <a:ea typeface="Josefin Sans"/>
                  <a:cs typeface="Josefin Sans"/>
                  <a:sym typeface="Josefin Sans"/>
                </a:rPr>
                <a:t>Nguyễn Thị Hồng Hạnh </a:t>
              </a:r>
            </a:p>
            <a:p>
              <a:pPr algn="ctr">
                <a:lnSpc>
                  <a:spcPts val="5599"/>
                </a:lnSpc>
              </a:pPr>
              <a:r>
                <a:rPr lang="en-US" sz="3999">
                  <a:solidFill>
                    <a:srgbClr val="94DDDE"/>
                  </a:solidFill>
                  <a:latin typeface="Josefin Sans"/>
                  <a:ea typeface="Josefin Sans"/>
                  <a:cs typeface="Josefin Sans"/>
                  <a:sym typeface="Josefin Sans"/>
                </a:rPr>
                <a:t>Nguyễn Duy Thái</a:t>
              </a:r>
            </a:p>
            <a:p>
              <a:pPr algn="ctr">
                <a:lnSpc>
                  <a:spcPts val="5599"/>
                </a:lnSpc>
              </a:pPr>
              <a:r>
                <a:rPr lang="en-US" sz="3999">
                  <a:solidFill>
                    <a:srgbClr val="94DDDE"/>
                  </a:solidFill>
                  <a:latin typeface="Josefin Sans"/>
                  <a:ea typeface="Josefin Sans"/>
                  <a:cs typeface="Josefin Sans"/>
                  <a:sym typeface="Josefin Sans"/>
                </a:rPr>
                <a:t>Vũ Tuấn Minh</a:t>
              </a:r>
            </a:p>
          </p:txBody>
        </p:sp>
      </p:grpSp>
      <p:sp>
        <p:nvSpPr>
          <p:cNvPr id="5" name="Freeform 5"/>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vi-VN"/>
          </a:p>
        </p:txBody>
      </p:sp>
      <p:sp>
        <p:nvSpPr>
          <p:cNvPr id="6" name="Freeform 6"/>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vi-VN"/>
          </a:p>
        </p:txBody>
      </p:sp>
      <p:sp>
        <p:nvSpPr>
          <p:cNvPr id="7" name="Freeform 7"/>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vi-VN"/>
          </a:p>
        </p:txBody>
      </p:sp>
      <p:sp>
        <p:nvSpPr>
          <p:cNvPr id="8" name="Freeform 8"/>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sp>
        <p:nvSpPr>
          <p:cNvPr id="9" name="Freeform 9"/>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sp>
        <p:nvSpPr>
          <p:cNvPr id="10" name="Freeform 10"/>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smtClean="0">
                <a:latin typeface="Josefin Sans Bold"/>
                <a:ea typeface="Josefin Sans Bold"/>
                <a:cs typeface="Josefin Sans Bold"/>
                <a:sym typeface="Josefin Sans Bold"/>
              </a:rPr>
              <a:t>2.3. </a:t>
            </a:r>
            <a:r>
              <a:rPr lang="en-US" sz="2800" dirty="0" err="1" smtClean="0">
                <a:latin typeface="Josefin Sans Bold"/>
                <a:ea typeface="Josefin Sans Bold"/>
                <a:cs typeface="Josefin Sans Bold"/>
                <a:sym typeface="Josefin Sans Bold"/>
              </a:rPr>
              <a:t>Các</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hàm</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cơ</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bản</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trong</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91184"/>
            <a:ext cx="9278350" cy="4001095"/>
          </a:xfrm>
          <a:prstGeom prst="rect">
            <a:avLst/>
          </a:prstGeom>
        </p:spPr>
        <p:txBody>
          <a:bodyPr wrap="square" lIns="0" tIns="0" rIns="0" bIns="0" rtlCol="0" anchor="t">
            <a:spAutoFit/>
          </a:bodyPr>
          <a:lstStyle/>
          <a:p>
            <a:pPr marL="457200" indent="-457200">
              <a:lnSpc>
                <a:spcPts val="3920"/>
              </a:lnSpc>
              <a:buAutoNum type="alphaLcPeriod"/>
            </a:pPr>
            <a:r>
              <a:rPr lang="en-US" sz="2400" dirty="0" err="1" smtClean="0">
                <a:latin typeface="Josefin Sans" panose="020B0604020202020204" charset="-93"/>
                <a:ea typeface="Josefin Sans Bold"/>
                <a:cs typeface="Josefin Sans Bold"/>
                <a:sym typeface="Josefin Sans Bold"/>
              </a:rPr>
              <a:t>Khởi</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tạo</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và</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giải</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phóng</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tài</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nguyên</a:t>
            </a:r>
            <a:endParaRPr lang="en-US" sz="2400" dirty="0" smtClean="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smtClean="0">
                <a:latin typeface="Josefin Sans" panose="020B0604020202020204" charset="-93"/>
              </a:rPr>
              <a:t>cufftPlan1d/2d/3d</a:t>
            </a:r>
          </a:p>
          <a:p>
            <a:pPr>
              <a:lnSpc>
                <a:spcPts val="3920"/>
              </a:lnSpc>
            </a:pPr>
            <a:r>
              <a:rPr lang="en-US" sz="2400" dirty="0">
                <a:latin typeface="Josefin Sans" panose="020B0604020202020204" charset="-93"/>
              </a:rPr>
              <a:t>	</a:t>
            </a:r>
            <a:r>
              <a:rPr lang="en-US" sz="2400" dirty="0" err="1" smtClean="0">
                <a:latin typeface="Josefin Sans" panose="020B0604020202020204" charset="-93"/>
              </a:rPr>
              <a:t>Tạo</a:t>
            </a:r>
            <a:r>
              <a:rPr lang="en-US" sz="2400" dirty="0" smtClean="0">
                <a:latin typeface="Josefin Sans" panose="020B0604020202020204" charset="-93"/>
              </a:rPr>
              <a:t> </a:t>
            </a:r>
            <a:r>
              <a:rPr lang="en-US" sz="2400" dirty="0" err="1" smtClean="0">
                <a:latin typeface="Josefin Sans" panose="020B0604020202020204" charset="-93"/>
              </a:rPr>
              <a:t>kế</a:t>
            </a:r>
            <a:r>
              <a:rPr lang="en-US" sz="2400" dirty="0" smtClean="0">
                <a:latin typeface="Josefin Sans" panose="020B0604020202020204" charset="-93"/>
              </a:rPr>
              <a:t> </a:t>
            </a:r>
            <a:r>
              <a:rPr lang="en-US" sz="2400" dirty="0" err="1" smtClean="0">
                <a:latin typeface="Josefin Sans" panose="020B0604020202020204" charset="-93"/>
              </a:rPr>
              <a:t>hoạch</a:t>
            </a:r>
            <a:r>
              <a:rPr lang="en-US" sz="2400" dirty="0" smtClean="0">
                <a:latin typeface="Josefin Sans" panose="020B0604020202020204" charset="-93"/>
              </a:rPr>
              <a:t> FFT </a:t>
            </a:r>
            <a:r>
              <a:rPr lang="en-US" sz="2400" dirty="0" err="1" smtClean="0">
                <a:latin typeface="Josefin Sans" panose="020B0604020202020204" charset="-93"/>
              </a:rPr>
              <a:t>cho</a:t>
            </a:r>
            <a:r>
              <a:rPr lang="en-US" sz="2400" dirty="0" smtClean="0">
                <a:latin typeface="Josefin Sans" panose="020B0604020202020204" charset="-93"/>
              </a:rPr>
              <a:t> </a:t>
            </a:r>
            <a:r>
              <a:rPr lang="en-US" sz="2400" dirty="0" err="1" smtClean="0">
                <a:latin typeface="Josefin Sans" panose="020B0604020202020204" charset="-93"/>
              </a:rPr>
              <a:t>dữ</a:t>
            </a:r>
            <a:r>
              <a:rPr lang="en-US" sz="2400" dirty="0" smtClean="0">
                <a:latin typeface="Josefin Sans" panose="020B0604020202020204" charset="-93"/>
              </a:rPr>
              <a:t> </a:t>
            </a:r>
            <a:r>
              <a:rPr lang="en-US" sz="2400" dirty="0" err="1" smtClean="0">
                <a:latin typeface="Josefin Sans" panose="020B0604020202020204" charset="-93"/>
              </a:rPr>
              <a:t>liệu</a:t>
            </a:r>
            <a:r>
              <a:rPr lang="en-US" sz="2400" dirty="0" smtClean="0">
                <a:latin typeface="Josefin Sans" panose="020B0604020202020204" charset="-93"/>
              </a:rPr>
              <a:t> 1D, 2D </a:t>
            </a:r>
            <a:r>
              <a:rPr lang="en-US" sz="2400" dirty="0" err="1" smtClean="0">
                <a:latin typeface="Josefin Sans" panose="020B0604020202020204" charset="-93"/>
              </a:rPr>
              <a:t>hoặc</a:t>
            </a:r>
            <a:r>
              <a:rPr lang="en-US" sz="2400" dirty="0" smtClean="0">
                <a:latin typeface="Josefin Sans" panose="020B0604020202020204" charset="-93"/>
              </a:rPr>
              <a:t> 3D</a:t>
            </a:r>
          </a:p>
          <a:p>
            <a:pPr>
              <a:lnSpc>
                <a:spcPts val="3920"/>
              </a:lnSpc>
            </a:pPr>
            <a:r>
              <a:rPr lang="en-US" sz="2400" dirty="0">
                <a:latin typeface="Josefin Sans" panose="020B0604020202020204" charset="-93"/>
              </a:rPr>
              <a:t>	</a:t>
            </a:r>
            <a:r>
              <a:rPr lang="en-US" sz="2400" dirty="0" err="1" smtClean="0">
                <a:latin typeface="Josefin Sans" panose="020B0604020202020204" charset="-93"/>
              </a:rPr>
              <a:t>Ví</a:t>
            </a:r>
            <a:r>
              <a:rPr lang="en-US" sz="2400" dirty="0">
                <a:latin typeface="Josefin Sans" panose="020B0604020202020204" charset="-93"/>
              </a:rPr>
              <a:t> </a:t>
            </a:r>
            <a:r>
              <a:rPr lang="en-US" sz="2400" dirty="0" err="1">
                <a:latin typeface="Josefin Sans" panose="020B0604020202020204" charset="-93"/>
              </a:rPr>
              <a:t>dụ</a:t>
            </a:r>
            <a:r>
              <a:rPr lang="en-US" sz="2400" dirty="0" smtClean="0">
                <a:latin typeface="Josefin Sans" panose="020B0604020202020204" charset="-93"/>
              </a:rPr>
              <a:t>: cufftPlan1d</a:t>
            </a:r>
            <a:r>
              <a:rPr lang="en-US" sz="2400" dirty="0">
                <a:latin typeface="Josefin Sans" panose="020B0604020202020204" charset="-93"/>
              </a:rPr>
              <a:t>(&amp;plan, size, CUFFT_C2C, batches</a:t>
            </a:r>
            <a:r>
              <a:rPr lang="en-US" sz="2400" dirty="0" smtClean="0">
                <a:latin typeface="Josefin Sans" panose="020B0604020202020204" charset="-93"/>
              </a:rPr>
              <a:t>);</a:t>
            </a:r>
          </a:p>
          <a:p>
            <a:pPr>
              <a:lnSpc>
                <a:spcPts val="3920"/>
              </a:lnSpc>
            </a:pPr>
            <a:endParaRPr lang="en-US" sz="2400" dirty="0" smtClean="0">
              <a:latin typeface="Josefin Sans" panose="020B0604020202020204" charset="-93"/>
            </a:endParaRPr>
          </a:p>
          <a:p>
            <a:pPr marL="342900" indent="-342900">
              <a:lnSpc>
                <a:spcPts val="3920"/>
              </a:lnSpc>
              <a:buFont typeface="Arial" panose="020B0604020202020204" pitchFamily="34" charset="0"/>
              <a:buChar char="•"/>
            </a:pPr>
            <a:r>
              <a:rPr lang="en-US" sz="2400" dirty="0" err="1" smtClean="0">
                <a:latin typeface="Josefin Sans" panose="020B0604020202020204" charset="-93"/>
                <a:ea typeface="Josefin Sans Bold"/>
                <a:cs typeface="Josefin Sans Bold"/>
                <a:sym typeface="Josefin Sans Bold"/>
              </a:rPr>
              <a:t>cufftDestroy</a:t>
            </a:r>
            <a:endParaRPr lang="en-US" sz="2400" dirty="0" smtClean="0">
              <a:latin typeface="Josefin Sans" panose="020B0604020202020204" charset="-93"/>
              <a:ea typeface="Josefin Sans Bold"/>
              <a:cs typeface="Josefin Sans Bold"/>
              <a:sym typeface="Josefin Sans Bold"/>
            </a:endParaRPr>
          </a:p>
          <a:p>
            <a:pPr>
              <a:lnSpc>
                <a:spcPts val="3920"/>
              </a:lnSpc>
            </a:pPr>
            <a:r>
              <a:rPr lang="en-US" sz="2400" dirty="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Giải</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phóng</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tài</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nguyên</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kế</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hoạch</a:t>
            </a:r>
            <a:r>
              <a:rPr lang="en-US" sz="2400" dirty="0" smtClean="0">
                <a:latin typeface="Josefin Sans" panose="020B0604020202020204" charset="-93"/>
                <a:ea typeface="Josefin Sans Bold"/>
                <a:cs typeface="Josefin Sans Bold"/>
                <a:sym typeface="Josefin Sans Bold"/>
              </a:rPr>
              <a:t> FFT</a:t>
            </a:r>
          </a:p>
          <a:p>
            <a:pPr>
              <a:lnSpc>
                <a:spcPts val="3920"/>
              </a:lnSpc>
            </a:pPr>
            <a:r>
              <a:rPr lang="en-US" sz="2400" dirty="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Ví</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dụ</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cufftDestroy</a:t>
            </a:r>
            <a:r>
              <a:rPr lang="en-US" sz="2400" dirty="0">
                <a:latin typeface="Josefin Sans" panose="020B0604020202020204" charset="-93"/>
                <a:ea typeface="Josefin Sans Bold"/>
                <a:cs typeface="Josefin Sans Bold"/>
                <a:sym typeface="Josefin Sans Bold"/>
              </a:rPr>
              <a:t>(plan</a:t>
            </a:r>
            <a:r>
              <a:rPr lang="en-US" sz="2400" dirty="0" smtClean="0">
                <a:latin typeface="Josefin Sans" panose="020B0604020202020204" charset="-93"/>
                <a:ea typeface="Josefin Sans Bold"/>
                <a:cs typeface="Josefin Sans Bold"/>
                <a:sym typeface="Josefin Sans Bold"/>
              </a:rPr>
              <a:t>);</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201400" y="1943100"/>
            <a:ext cx="6781800" cy="6781800"/>
          </a:xfrm>
          <a:prstGeom prst="rect">
            <a:avLst/>
          </a:prstGeom>
        </p:spPr>
      </p:pic>
    </p:spTree>
    <p:extLst>
      <p:ext uri="{BB962C8B-B14F-4D97-AF65-F5344CB8AC3E}">
        <p14:creationId xmlns:p14="http://schemas.microsoft.com/office/powerpoint/2010/main" val="306907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smtClean="0">
                <a:latin typeface="Josefin Sans Bold"/>
                <a:ea typeface="Josefin Sans Bold"/>
                <a:cs typeface="Josefin Sans Bold"/>
                <a:sym typeface="Josefin Sans Bold"/>
              </a:rPr>
              <a:t>2.3. </a:t>
            </a:r>
            <a:r>
              <a:rPr lang="en-US" sz="2800" dirty="0" err="1" smtClean="0">
                <a:latin typeface="Josefin Sans Bold"/>
                <a:ea typeface="Josefin Sans Bold"/>
                <a:cs typeface="Josefin Sans Bold"/>
                <a:sym typeface="Josefin Sans Bold"/>
              </a:rPr>
              <a:t>Các</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hàm</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cơ</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bản</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trong</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86100"/>
            <a:ext cx="10820400" cy="3870290"/>
          </a:xfrm>
          <a:prstGeom prst="rect">
            <a:avLst/>
          </a:prstGeom>
        </p:spPr>
        <p:txBody>
          <a:bodyPr wrap="square" lIns="0" tIns="0" rIns="0" bIns="0" rtlCol="0" anchor="t">
            <a:spAutoFit/>
          </a:bodyPr>
          <a:lstStyle/>
          <a:p>
            <a:pPr>
              <a:lnSpc>
                <a:spcPts val="3920"/>
              </a:lnSpc>
            </a:pPr>
            <a:r>
              <a:rPr lang="en-US" sz="2400" dirty="0" smtClean="0">
                <a:latin typeface="Josefin Sans" panose="020B0604020202020204" charset="-93"/>
                <a:ea typeface="Josefin Sans Bold"/>
                <a:cs typeface="Josefin Sans Bold"/>
                <a:sym typeface="Josefin Sans Bold"/>
              </a:rPr>
              <a:t>b. </a:t>
            </a:r>
            <a:r>
              <a:rPr lang="en-US" sz="2400" dirty="0" err="1" smtClean="0">
                <a:latin typeface="Josefin Sans" panose="020B0604020202020204" charset="-93"/>
                <a:ea typeface="Josefin Sans Bold"/>
                <a:cs typeface="Josefin Sans Bold"/>
                <a:sym typeface="Josefin Sans Bold"/>
              </a:rPr>
              <a:t>Thực</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hiện</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phép</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biến</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đổi</a:t>
            </a:r>
            <a:r>
              <a:rPr lang="en-US" sz="2400" dirty="0" smtClean="0">
                <a:latin typeface="Josefin Sans" panose="020B0604020202020204" charset="-93"/>
                <a:ea typeface="Josefin Sans Bold"/>
                <a:cs typeface="Josefin Sans Bold"/>
                <a:sym typeface="Josefin Sans Bold"/>
              </a:rPr>
              <a:t> Fourier</a:t>
            </a:r>
          </a:p>
          <a:p>
            <a:pPr marL="342900" indent="-342900">
              <a:lnSpc>
                <a:spcPts val="3920"/>
              </a:lnSpc>
              <a:buFont typeface="Arial" panose="020B0604020202020204" pitchFamily="34" charset="0"/>
              <a:buChar char="•"/>
            </a:pPr>
            <a:r>
              <a:rPr lang="en-US" sz="2400" dirty="0" smtClean="0">
                <a:latin typeface="Josefin Sans" panose="020B0604020202020204" charset="-93"/>
              </a:rPr>
              <a:t>cufftExecC2C</a:t>
            </a:r>
          </a:p>
          <a:p>
            <a:pPr>
              <a:lnSpc>
                <a:spcPts val="3920"/>
              </a:lnSpc>
            </a:pPr>
            <a:r>
              <a:rPr lang="en-US" sz="2400" dirty="0" smtClean="0">
                <a:latin typeface="Josefin Sans" panose="020B0604020202020204" charset="-93"/>
              </a:rPr>
              <a:t>	</a:t>
            </a:r>
            <a:r>
              <a:rPr lang="en-US" sz="2400" dirty="0" err="1" smtClean="0">
                <a:latin typeface="Josefin Sans" panose="020B0604020202020204" charset="-93"/>
              </a:rPr>
              <a:t>Biến</a:t>
            </a:r>
            <a:r>
              <a:rPr lang="en-US" sz="2400" dirty="0" smtClean="0">
                <a:latin typeface="Josefin Sans" panose="020B0604020202020204" charset="-93"/>
              </a:rPr>
              <a:t> </a:t>
            </a:r>
            <a:r>
              <a:rPr lang="en-US" sz="2400" dirty="0" err="1">
                <a:latin typeface="Josefin Sans" panose="020B0604020202020204" charset="-93"/>
              </a:rPr>
              <a:t>đổi</a:t>
            </a:r>
            <a:r>
              <a:rPr lang="en-US" sz="2400" dirty="0">
                <a:latin typeface="Josefin Sans" panose="020B0604020202020204" charset="-93"/>
              </a:rPr>
              <a:t> Fourier </a:t>
            </a:r>
            <a:r>
              <a:rPr lang="en-US" sz="2400" dirty="0" err="1">
                <a:latin typeface="Josefin Sans" panose="020B0604020202020204" charset="-93"/>
              </a:rPr>
              <a:t>phức-phức</a:t>
            </a:r>
            <a:r>
              <a:rPr lang="en-US" sz="2400" dirty="0">
                <a:latin typeface="Josefin Sans" panose="020B0604020202020204" charset="-93"/>
              </a:rPr>
              <a:t> (Complex-to-Complex</a:t>
            </a:r>
            <a:r>
              <a:rPr lang="en-US" sz="2400" dirty="0" smtClean="0">
                <a:latin typeface="Josefin Sans" panose="020B0604020202020204" charset="-93"/>
              </a:rPr>
              <a:t>)</a:t>
            </a:r>
          </a:p>
          <a:p>
            <a:pPr>
              <a:lnSpc>
                <a:spcPts val="3920"/>
              </a:lnSpc>
            </a:pPr>
            <a:r>
              <a:rPr lang="en-US" sz="2400" dirty="0">
                <a:latin typeface="Josefin Sans" panose="020B0604020202020204" charset="-93"/>
              </a:rPr>
              <a:t>	</a:t>
            </a:r>
            <a:r>
              <a:rPr lang="en-US" sz="2400" dirty="0" err="1" smtClean="0">
                <a:latin typeface="Josefin Sans" panose="020B0604020202020204" charset="-93"/>
              </a:rPr>
              <a:t>Cách</a:t>
            </a:r>
            <a:r>
              <a:rPr lang="en-US" sz="2400" dirty="0" smtClean="0">
                <a:latin typeface="Josefin Sans" panose="020B0604020202020204" charset="-93"/>
              </a:rPr>
              <a:t> </a:t>
            </a:r>
            <a:r>
              <a:rPr lang="en-US" sz="2400" dirty="0" err="1" smtClean="0">
                <a:latin typeface="Josefin Sans" panose="020B0604020202020204" charset="-93"/>
              </a:rPr>
              <a:t>dùng</a:t>
            </a:r>
            <a:r>
              <a:rPr lang="en-US" sz="2400" dirty="0" smtClean="0">
                <a:latin typeface="Josefin Sans" panose="020B0604020202020204" charset="-93"/>
              </a:rPr>
              <a:t>: </a:t>
            </a:r>
            <a:r>
              <a:rPr lang="en-US" sz="2400" dirty="0">
                <a:latin typeface="Josefin Sans" panose="020B0604020202020204" charset="-93"/>
              </a:rPr>
              <a:t>cufftExecC2C(plan, </a:t>
            </a:r>
            <a:r>
              <a:rPr lang="en-US" sz="2400" dirty="0" err="1">
                <a:latin typeface="Josefin Sans" panose="020B0604020202020204" charset="-93"/>
              </a:rPr>
              <a:t>d_input</a:t>
            </a:r>
            <a:r>
              <a:rPr lang="en-US" sz="2400" dirty="0">
                <a:latin typeface="Josefin Sans" panose="020B0604020202020204" charset="-93"/>
              </a:rPr>
              <a:t>, </a:t>
            </a:r>
            <a:r>
              <a:rPr lang="en-US" sz="2400" dirty="0" err="1">
                <a:latin typeface="Josefin Sans" panose="020B0604020202020204" charset="-93"/>
              </a:rPr>
              <a:t>d_output</a:t>
            </a:r>
            <a:r>
              <a:rPr lang="en-US" sz="2400" dirty="0">
                <a:latin typeface="Josefin Sans" panose="020B0604020202020204" charset="-93"/>
              </a:rPr>
              <a:t>, CUFFT_FORWARD);</a:t>
            </a:r>
          </a:p>
          <a:p>
            <a:pPr>
              <a:lnSpc>
                <a:spcPts val="3920"/>
              </a:lnSpc>
            </a:pPr>
            <a:endParaRPr lang="en-US" sz="2400" dirty="0" smtClean="0">
              <a:latin typeface="Josefin Sans" panose="020B0604020202020204" charset="-93"/>
            </a:endParaRPr>
          </a:p>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Josefin Sans" panose="020B0604020202020204" charset="-93"/>
              </a:rPr>
              <a:t>cufftExecR2C</a:t>
            </a:r>
            <a:r>
              <a:rPr lang="en-US" altLang="en-US" sz="2000" dirty="0">
                <a:latin typeface="Josefin Sans" panose="020B0604020202020204" charset="-93"/>
              </a:rPr>
              <a:t> / </a:t>
            </a:r>
            <a:r>
              <a:rPr lang="en-US" altLang="en-US" sz="2400" dirty="0">
                <a:latin typeface="Josefin Sans" panose="020B0604020202020204" charset="-93"/>
              </a:rPr>
              <a:t>cufftExecC2R</a:t>
            </a:r>
            <a:r>
              <a:rPr lang="en-US" altLang="en-US" sz="2000" dirty="0">
                <a:latin typeface="Josefin Sans" panose="020B0604020202020204" charset="-93"/>
              </a:rPr>
              <a:t> </a:t>
            </a:r>
            <a:endParaRPr lang="en-US" altLang="en-US" sz="4800" dirty="0">
              <a:latin typeface="Josefin Sans" panose="020B0604020202020204" charset="-93"/>
            </a:endParaRPr>
          </a:p>
          <a:p>
            <a:pPr>
              <a:lnSpc>
                <a:spcPts val="3920"/>
              </a:lnSpc>
            </a:pP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rPr>
              <a:t>Biến</a:t>
            </a:r>
            <a:r>
              <a:rPr lang="en-US" sz="2400" dirty="0">
                <a:latin typeface="Josefin Sans" panose="020B0604020202020204" charset="-93"/>
              </a:rPr>
              <a:t> </a:t>
            </a:r>
            <a:r>
              <a:rPr lang="en-US" sz="2400" dirty="0" err="1">
                <a:latin typeface="Josefin Sans" panose="020B0604020202020204" charset="-93"/>
              </a:rPr>
              <a:t>đổi</a:t>
            </a:r>
            <a:r>
              <a:rPr lang="en-US" sz="2400" dirty="0">
                <a:latin typeface="Josefin Sans" panose="020B0604020202020204" charset="-93"/>
              </a:rPr>
              <a:t> </a:t>
            </a:r>
            <a:r>
              <a:rPr lang="en-US" sz="2400" dirty="0" err="1">
                <a:latin typeface="Josefin Sans" panose="020B0604020202020204" charset="-93"/>
              </a:rPr>
              <a:t>thực-phức</a:t>
            </a:r>
            <a:r>
              <a:rPr lang="en-US" sz="2400" dirty="0">
                <a:latin typeface="Josefin Sans" panose="020B0604020202020204" charset="-93"/>
              </a:rPr>
              <a:t> </a:t>
            </a:r>
            <a:r>
              <a:rPr lang="en-US" sz="2400" dirty="0" err="1">
                <a:latin typeface="Josefin Sans" panose="020B0604020202020204" charset="-93"/>
              </a:rPr>
              <a:t>và</a:t>
            </a:r>
            <a:r>
              <a:rPr lang="en-US" sz="2400" dirty="0">
                <a:latin typeface="Josefin Sans" panose="020B0604020202020204" charset="-93"/>
              </a:rPr>
              <a:t> </a:t>
            </a:r>
            <a:r>
              <a:rPr lang="en-US" sz="2400" dirty="0" err="1">
                <a:latin typeface="Josefin Sans" panose="020B0604020202020204" charset="-93"/>
              </a:rPr>
              <a:t>phức-thực</a:t>
            </a:r>
            <a:r>
              <a:rPr lang="en-US" sz="2400" dirty="0" smtClean="0">
                <a:latin typeface="Josefin Sans" panose="020B0604020202020204" charset="-93"/>
              </a:rPr>
              <a:t>.</a:t>
            </a:r>
          </a:p>
          <a:p>
            <a:pPr>
              <a:lnSpc>
                <a:spcPts val="3920"/>
              </a:lnSpc>
            </a:pPr>
            <a:r>
              <a:rPr lang="en-US" sz="2400" dirty="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Cách</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dùng</a:t>
            </a:r>
            <a:r>
              <a:rPr lang="en-US" sz="2400" dirty="0">
                <a:latin typeface="Josefin Sans" panose="020B0604020202020204" charset="-93"/>
                <a:ea typeface="Josefin Sans Bold"/>
                <a:cs typeface="Josefin Sans Bold"/>
                <a:sym typeface="Josefin Sans Bold"/>
              </a:rPr>
              <a:t>: cufftExecR2C(plan, </a:t>
            </a:r>
            <a:r>
              <a:rPr lang="en-US" sz="2400" dirty="0" err="1">
                <a:latin typeface="Josefin Sans" panose="020B0604020202020204" charset="-93"/>
                <a:ea typeface="Josefin Sans Bold"/>
                <a:cs typeface="Josefin Sans Bold"/>
                <a:sym typeface="Josefin Sans Bold"/>
              </a:rPr>
              <a:t>d_input</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d_output</a:t>
            </a:r>
            <a:r>
              <a:rPr lang="en-US" sz="2400" dirty="0" smtClean="0">
                <a:latin typeface="Josefin Sans" panose="020B0604020202020204" charset="-93"/>
                <a:ea typeface="Josefin Sans Bold"/>
                <a:cs typeface="Josefin Sans Bold"/>
                <a:sym typeface="Josefin Sans Bold"/>
              </a:rPr>
              <a:t>);</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734800" y="1950900"/>
            <a:ext cx="6248400" cy="6248400"/>
          </a:xfrm>
          <a:prstGeom prst="rect">
            <a:avLst/>
          </a:prstGeom>
        </p:spPr>
      </p:pic>
    </p:spTree>
    <p:extLst>
      <p:ext uri="{BB962C8B-B14F-4D97-AF65-F5344CB8AC3E}">
        <p14:creationId xmlns:p14="http://schemas.microsoft.com/office/powerpoint/2010/main" val="273765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smtClean="0">
                <a:latin typeface="Josefin Sans Bold"/>
                <a:ea typeface="Josefin Sans Bold"/>
                <a:cs typeface="Josefin Sans Bold"/>
                <a:sym typeface="Josefin Sans Bold"/>
              </a:rPr>
              <a:t>2.3. </a:t>
            </a:r>
            <a:r>
              <a:rPr lang="en-US" sz="2800" dirty="0" err="1" smtClean="0">
                <a:latin typeface="Josefin Sans Bold"/>
                <a:ea typeface="Josefin Sans Bold"/>
                <a:cs typeface="Josefin Sans Bold"/>
                <a:sym typeface="Josefin Sans Bold"/>
              </a:rPr>
              <a:t>Các</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hàm</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cơ</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bản</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trong</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86100"/>
            <a:ext cx="10820400" cy="3239348"/>
          </a:xfrm>
          <a:prstGeom prst="rect">
            <a:avLst/>
          </a:prstGeom>
        </p:spPr>
        <p:txBody>
          <a:bodyPr wrap="square" lIns="0" tIns="0" rIns="0" bIns="0" rtlCol="0" anchor="t">
            <a:spAutoFit/>
          </a:bodyPr>
          <a:lstStyle/>
          <a:p>
            <a:pPr>
              <a:lnSpc>
                <a:spcPts val="3920"/>
              </a:lnSpc>
            </a:pPr>
            <a:r>
              <a:rPr lang="en-US" sz="2400" dirty="0" smtClean="0">
                <a:latin typeface="Josefin Sans" panose="020B0604020202020204" charset="-93"/>
                <a:ea typeface="Josefin Sans Bold"/>
                <a:cs typeface="Josefin Sans Bold"/>
                <a:sym typeface="Josefin Sans Bold"/>
              </a:rPr>
              <a:t>c. </a:t>
            </a:r>
            <a:r>
              <a:rPr lang="vi-VN" sz="2400" dirty="0">
                <a:latin typeface="Josefin Sans" panose="020B0604020202020204" charset="-93"/>
              </a:rPr>
              <a:t>Tùy chỉnh và tối ưu hóa</a:t>
            </a:r>
            <a:endParaRPr lang="en-US" sz="2400" dirty="0" smtClean="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err="1" smtClean="0">
                <a:latin typeface="Josefin Sans" panose="020B0604020202020204" charset="-93"/>
              </a:rPr>
              <a:t>cufftSetStream</a:t>
            </a:r>
            <a:endParaRPr lang="en-US" sz="2400" dirty="0" smtClean="0">
              <a:latin typeface="Josefin Sans" panose="020B0604020202020204" charset="-93"/>
            </a:endParaRPr>
          </a:p>
          <a:p>
            <a:pPr>
              <a:lnSpc>
                <a:spcPts val="3920"/>
              </a:lnSpc>
            </a:pPr>
            <a:r>
              <a:rPr lang="en-US" sz="2400" dirty="0" smtClean="0">
                <a:latin typeface="Josefin Sans" panose="020B0604020202020204" charset="-93"/>
              </a:rPr>
              <a:t>	</a:t>
            </a:r>
            <a:r>
              <a:rPr lang="en-US" sz="2400" dirty="0" err="1" smtClean="0">
                <a:latin typeface="Josefin Sans" panose="020B0604020202020204" charset="-93"/>
              </a:rPr>
              <a:t>Gán</a:t>
            </a:r>
            <a:r>
              <a:rPr lang="en-US" sz="2400" dirty="0" smtClean="0">
                <a:latin typeface="Josefin Sans" panose="020B0604020202020204" charset="-93"/>
              </a:rPr>
              <a:t> </a:t>
            </a:r>
            <a:r>
              <a:rPr lang="en-US" sz="2400" dirty="0">
                <a:latin typeface="Josefin Sans" panose="020B0604020202020204" charset="-93"/>
              </a:rPr>
              <a:t>stream CUDA </a:t>
            </a:r>
            <a:r>
              <a:rPr lang="en-US" sz="2400" dirty="0" err="1">
                <a:latin typeface="Josefin Sans" panose="020B0604020202020204" charset="-93"/>
              </a:rPr>
              <a:t>cho</a:t>
            </a:r>
            <a:r>
              <a:rPr lang="en-US" sz="2400" dirty="0">
                <a:latin typeface="Josefin Sans" panose="020B0604020202020204" charset="-93"/>
              </a:rPr>
              <a:t> </a:t>
            </a:r>
            <a:r>
              <a:rPr lang="en-US" sz="2400" dirty="0" err="1">
                <a:latin typeface="Josefin Sans" panose="020B0604020202020204" charset="-93"/>
              </a:rPr>
              <a:t>phép</a:t>
            </a:r>
            <a:r>
              <a:rPr lang="en-US" sz="2400" dirty="0">
                <a:latin typeface="Josefin Sans" panose="020B0604020202020204" charset="-93"/>
              </a:rPr>
              <a:t> </a:t>
            </a:r>
            <a:r>
              <a:rPr lang="en-US" sz="2400" dirty="0" err="1">
                <a:latin typeface="Josefin Sans" panose="020B0604020202020204" charset="-93"/>
              </a:rPr>
              <a:t>biến</a:t>
            </a:r>
            <a:r>
              <a:rPr lang="en-US" sz="2400" dirty="0">
                <a:latin typeface="Josefin Sans" panose="020B0604020202020204" charset="-93"/>
              </a:rPr>
              <a:t> </a:t>
            </a:r>
            <a:r>
              <a:rPr lang="en-US" sz="2400" dirty="0" err="1">
                <a:latin typeface="Josefin Sans" panose="020B0604020202020204" charset="-93"/>
              </a:rPr>
              <a:t>đổi</a:t>
            </a:r>
            <a:r>
              <a:rPr lang="en-US" sz="2400" dirty="0">
                <a:latin typeface="Josefin Sans" panose="020B0604020202020204" charset="-93"/>
              </a:rPr>
              <a:t> </a:t>
            </a:r>
            <a:r>
              <a:rPr lang="en-US" sz="2400" dirty="0" smtClean="0">
                <a:latin typeface="Josefin Sans" panose="020B0604020202020204" charset="-93"/>
              </a:rPr>
              <a:t>FFT</a:t>
            </a:r>
          </a:p>
          <a:p>
            <a:pPr>
              <a:lnSpc>
                <a:spcPts val="3920"/>
              </a:lnSpc>
            </a:pPr>
            <a:r>
              <a:rPr lang="en-US" sz="2400" dirty="0" smtClean="0">
                <a:latin typeface="Josefin Sans" panose="020B0604020202020204" charset="-93"/>
              </a:rPr>
              <a:t>	</a:t>
            </a:r>
            <a:r>
              <a:rPr lang="en-US" sz="2400" dirty="0" err="1" smtClean="0">
                <a:latin typeface="Josefin Sans" panose="020B0604020202020204" charset="-93"/>
              </a:rPr>
              <a:t>Ví</a:t>
            </a:r>
            <a:r>
              <a:rPr lang="en-US" sz="2400" dirty="0" smtClean="0">
                <a:latin typeface="Josefin Sans" panose="020B0604020202020204" charset="-93"/>
              </a:rPr>
              <a:t> </a:t>
            </a:r>
            <a:r>
              <a:rPr lang="en-US" sz="2400" dirty="0" err="1" smtClean="0">
                <a:latin typeface="Josefin Sans" panose="020B0604020202020204" charset="-93"/>
              </a:rPr>
              <a:t>dụ</a:t>
            </a:r>
            <a:r>
              <a:rPr lang="en-US" sz="2400" dirty="0">
                <a:latin typeface="Josefin Sans" panose="020B0604020202020204" charset="-93"/>
              </a:rPr>
              <a:t>: </a:t>
            </a:r>
            <a:r>
              <a:rPr lang="en-US" sz="2400" dirty="0" err="1">
                <a:latin typeface="Josefin Sans" panose="020B0604020202020204" charset="-93"/>
              </a:rPr>
              <a:t>cufftSetStream</a:t>
            </a:r>
            <a:r>
              <a:rPr lang="en-US" sz="2400" dirty="0">
                <a:latin typeface="Josefin Sans" panose="020B0604020202020204" charset="-93"/>
              </a:rPr>
              <a:t>(plan, stream</a:t>
            </a:r>
            <a:r>
              <a:rPr lang="en-US" sz="2400" dirty="0" smtClean="0">
                <a:latin typeface="Josefin Sans" panose="020B0604020202020204" charset="-93"/>
              </a:rPr>
              <a:t>);</a:t>
            </a:r>
            <a:endParaRPr lang="en-US" sz="2400" dirty="0">
              <a:latin typeface="Josefin Sans" panose="020B0604020202020204" charset="-93"/>
            </a:endParaRPr>
          </a:p>
          <a:p>
            <a:pPr>
              <a:lnSpc>
                <a:spcPts val="3920"/>
              </a:lnSpc>
            </a:pPr>
            <a:endParaRPr lang="en-US" sz="2400" dirty="0" smtClean="0">
              <a:latin typeface="Josefin Sans" panose="020B0604020202020204" charset="-93"/>
            </a:endParaRPr>
          </a:p>
          <a:p>
            <a:pPr marL="342900" lvl="0" indent="-342900" eaLnBrk="0" fontAlgn="base" hangingPunct="0">
              <a:spcBef>
                <a:spcPct val="0"/>
              </a:spcBef>
              <a:spcAft>
                <a:spcPct val="0"/>
              </a:spcAft>
              <a:buFont typeface="Arial" panose="020B0604020202020204" pitchFamily="34" charset="0"/>
              <a:buChar char="•"/>
            </a:pPr>
            <a:r>
              <a:rPr lang="en-US" sz="2400" dirty="0" err="1" smtClean="0">
                <a:latin typeface="Josefin Sans" panose="020B0604020202020204" charset="-93"/>
              </a:rPr>
              <a:t>cufftSetCompatibilityMode</a:t>
            </a:r>
            <a:endParaRPr lang="en-US" sz="2400" dirty="0" smtClean="0">
              <a:latin typeface="Josefin Sans" panose="020B0604020202020204" charset="-93"/>
            </a:endParaRPr>
          </a:p>
          <a:p>
            <a:pPr lvl="0" eaLnBrk="0" fontAlgn="base" hangingPunct="0">
              <a:spcBef>
                <a:spcPct val="0"/>
              </a:spcBef>
              <a:spcAft>
                <a:spcPct val="0"/>
              </a:spcAft>
            </a:pPr>
            <a:r>
              <a:rPr lang="en-US" sz="2400" dirty="0">
                <a:latin typeface="Josefin Sans" panose="020B0604020202020204" charset="-93"/>
                <a:ea typeface="Josefin Sans Bold"/>
                <a:cs typeface="Josefin Sans Bold"/>
                <a:sym typeface="Josefin Sans Bold"/>
              </a:rPr>
              <a:t>	</a:t>
            </a:r>
            <a:r>
              <a:rPr lang="vi-VN" sz="2400" dirty="0">
                <a:latin typeface="Josefin Sans" panose="020B0604020202020204" charset="-93"/>
              </a:rPr>
              <a:t>Điều chỉnh chế độ tương thích để cải thiện hiệu suất</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734800" y="1950900"/>
            <a:ext cx="6248400" cy="6248400"/>
          </a:xfrm>
          <a:prstGeom prst="rect">
            <a:avLst/>
          </a:prstGeom>
        </p:spPr>
      </p:pic>
    </p:spTree>
    <p:extLst>
      <p:ext uri="{BB962C8B-B14F-4D97-AF65-F5344CB8AC3E}">
        <p14:creationId xmlns:p14="http://schemas.microsoft.com/office/powerpoint/2010/main" val="159218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smtClean="0">
                <a:latin typeface="Josefin Sans Bold"/>
                <a:ea typeface="Josefin Sans Bold"/>
                <a:cs typeface="Josefin Sans Bold"/>
                <a:sym typeface="Josefin Sans Bold"/>
              </a:rPr>
              <a:t>2.3. </a:t>
            </a:r>
            <a:r>
              <a:rPr lang="en-US" sz="2800" dirty="0" err="1" smtClean="0">
                <a:latin typeface="Josefin Sans Bold"/>
                <a:ea typeface="Josefin Sans Bold"/>
                <a:cs typeface="Josefin Sans Bold"/>
                <a:sym typeface="Josefin Sans Bold"/>
              </a:rPr>
              <a:t>Các</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hàm</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cơ</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bản</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trong</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86100"/>
            <a:ext cx="10820400" cy="1500411"/>
          </a:xfrm>
          <a:prstGeom prst="rect">
            <a:avLst/>
          </a:prstGeom>
        </p:spPr>
        <p:txBody>
          <a:bodyPr wrap="square" lIns="0" tIns="0" rIns="0" bIns="0" rtlCol="0" anchor="t">
            <a:spAutoFit/>
          </a:bodyPr>
          <a:lstStyle/>
          <a:p>
            <a:pPr>
              <a:lnSpc>
                <a:spcPts val="3920"/>
              </a:lnSpc>
            </a:pPr>
            <a:r>
              <a:rPr lang="en-US" sz="2400" dirty="0" smtClean="0">
                <a:latin typeface="Josefin Sans" panose="020B0604020202020204" charset="-93"/>
                <a:ea typeface="Josefin Sans Bold"/>
                <a:cs typeface="Josefin Sans Bold"/>
                <a:sym typeface="Josefin Sans Bold"/>
              </a:rPr>
              <a:t>d. </a:t>
            </a:r>
            <a:r>
              <a:rPr lang="en-US" sz="2400" dirty="0" err="1" smtClean="0">
                <a:latin typeface="Josefin Sans" panose="020B0604020202020204" charset="-93"/>
                <a:ea typeface="Josefin Sans Bold"/>
                <a:cs typeface="Josefin Sans Bold"/>
                <a:sym typeface="Josefin Sans Bold"/>
              </a:rPr>
              <a:t>Quản</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lý</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dữ</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liệu</a:t>
            </a:r>
            <a:endParaRPr lang="en-US" sz="2400" dirty="0" smtClean="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err="1" smtClean="0">
                <a:latin typeface="Josefin Sans" panose="020B0604020202020204" charset="-93"/>
              </a:rPr>
              <a:t>cufftXtMalloc</a:t>
            </a:r>
            <a:r>
              <a:rPr lang="en-US" sz="2400" dirty="0" smtClean="0">
                <a:latin typeface="Josefin Sans" panose="020B0604020202020204" charset="-93"/>
              </a:rPr>
              <a:t>/</a:t>
            </a:r>
            <a:r>
              <a:rPr lang="en-US" sz="2400" dirty="0" err="1" smtClean="0">
                <a:latin typeface="Josefin Sans" panose="020B0604020202020204" charset="-93"/>
              </a:rPr>
              <a:t>cufftXtFree</a:t>
            </a:r>
            <a:endParaRPr lang="en-US" sz="2400" dirty="0" smtClean="0">
              <a:latin typeface="Josefin Sans" panose="020B0604020202020204" charset="-93"/>
            </a:endParaRPr>
          </a:p>
          <a:p>
            <a:pPr>
              <a:lnSpc>
                <a:spcPts val="3920"/>
              </a:lnSpc>
            </a:pPr>
            <a:r>
              <a:rPr lang="en-US" sz="2400" dirty="0" smtClean="0">
                <a:latin typeface="Josefin Sans" panose="020B0604020202020204" charset="-93"/>
              </a:rPr>
              <a:t>	</a:t>
            </a:r>
            <a:r>
              <a:rPr lang="en-US" sz="2400" dirty="0" err="1">
                <a:latin typeface="Josefin Sans" panose="020B0604020202020204" charset="-93"/>
              </a:rPr>
              <a:t>Cấp</a:t>
            </a:r>
            <a:r>
              <a:rPr lang="en-US" sz="2400" dirty="0">
                <a:latin typeface="Josefin Sans" panose="020B0604020202020204" charset="-93"/>
              </a:rPr>
              <a:t> </a:t>
            </a:r>
            <a:r>
              <a:rPr lang="en-US" sz="2400" dirty="0" err="1">
                <a:latin typeface="Josefin Sans" panose="020B0604020202020204" charset="-93"/>
              </a:rPr>
              <a:t>phát</a:t>
            </a:r>
            <a:r>
              <a:rPr lang="en-US" sz="2400" dirty="0">
                <a:latin typeface="Josefin Sans" panose="020B0604020202020204" charset="-93"/>
              </a:rPr>
              <a:t> </a:t>
            </a:r>
            <a:r>
              <a:rPr lang="en-US" sz="2400" dirty="0" err="1">
                <a:latin typeface="Josefin Sans" panose="020B0604020202020204" charset="-93"/>
              </a:rPr>
              <a:t>và</a:t>
            </a:r>
            <a:r>
              <a:rPr lang="en-US" sz="2400" dirty="0">
                <a:latin typeface="Josefin Sans" panose="020B0604020202020204" charset="-93"/>
              </a:rPr>
              <a:t> </a:t>
            </a:r>
            <a:r>
              <a:rPr lang="en-US" sz="2400" dirty="0" err="1">
                <a:latin typeface="Josefin Sans" panose="020B0604020202020204" charset="-93"/>
              </a:rPr>
              <a:t>giải</a:t>
            </a:r>
            <a:r>
              <a:rPr lang="en-US" sz="2400" dirty="0">
                <a:latin typeface="Josefin Sans" panose="020B0604020202020204" charset="-93"/>
              </a:rPr>
              <a:t> </a:t>
            </a:r>
            <a:r>
              <a:rPr lang="en-US" sz="2400" dirty="0" err="1">
                <a:latin typeface="Josefin Sans" panose="020B0604020202020204" charset="-93"/>
              </a:rPr>
              <a:t>phóng</a:t>
            </a:r>
            <a:r>
              <a:rPr lang="en-US" sz="2400" dirty="0">
                <a:latin typeface="Josefin Sans" panose="020B0604020202020204" charset="-93"/>
              </a:rPr>
              <a:t> </a:t>
            </a:r>
            <a:r>
              <a:rPr lang="en-US" sz="2400" dirty="0" err="1">
                <a:latin typeface="Josefin Sans" panose="020B0604020202020204" charset="-93"/>
              </a:rPr>
              <a:t>bộ</a:t>
            </a:r>
            <a:r>
              <a:rPr lang="en-US" sz="2400" dirty="0">
                <a:latin typeface="Josefin Sans" panose="020B0604020202020204" charset="-93"/>
              </a:rPr>
              <a:t> </a:t>
            </a:r>
            <a:r>
              <a:rPr lang="en-US" sz="2400" dirty="0" err="1">
                <a:latin typeface="Josefin Sans" panose="020B0604020202020204" charset="-93"/>
              </a:rPr>
              <a:t>nhớ</a:t>
            </a:r>
            <a:r>
              <a:rPr lang="en-US" sz="2400" dirty="0">
                <a:latin typeface="Josefin Sans" panose="020B0604020202020204" charset="-93"/>
              </a:rPr>
              <a:t> </a:t>
            </a:r>
            <a:r>
              <a:rPr lang="en-US" sz="2400" dirty="0" err="1">
                <a:latin typeface="Josefin Sans" panose="020B0604020202020204" charset="-93"/>
              </a:rPr>
              <a:t>mở</a:t>
            </a:r>
            <a:r>
              <a:rPr lang="en-US" sz="2400" dirty="0">
                <a:latin typeface="Josefin Sans" panose="020B0604020202020204" charset="-93"/>
              </a:rPr>
              <a:t> </a:t>
            </a:r>
            <a:r>
              <a:rPr lang="en-US" sz="2400" dirty="0" err="1">
                <a:latin typeface="Josefin Sans" panose="020B0604020202020204" charset="-93"/>
              </a:rPr>
              <a:t>rộng</a:t>
            </a:r>
            <a:r>
              <a:rPr lang="en-US" sz="2400" dirty="0">
                <a:latin typeface="Josefin Sans" panose="020B0604020202020204" charset="-93"/>
              </a:rPr>
              <a:t> </a:t>
            </a:r>
            <a:r>
              <a:rPr lang="en-US" sz="2400" dirty="0" err="1">
                <a:latin typeface="Josefin Sans" panose="020B0604020202020204" charset="-93"/>
              </a:rPr>
              <a:t>cho</a:t>
            </a:r>
            <a:r>
              <a:rPr lang="en-US" sz="2400" dirty="0">
                <a:latin typeface="Josefin Sans" panose="020B0604020202020204" charset="-93"/>
              </a:rPr>
              <a:t> </a:t>
            </a:r>
            <a:r>
              <a:rPr lang="en-US" sz="2400" dirty="0" err="1">
                <a:latin typeface="Josefin Sans" panose="020B0604020202020204" charset="-93"/>
              </a:rPr>
              <a:t>cuFFT</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734800" y="1950900"/>
            <a:ext cx="6248400" cy="6248400"/>
          </a:xfrm>
          <a:prstGeom prst="rect">
            <a:avLst/>
          </a:prstGeom>
        </p:spPr>
      </p:pic>
    </p:spTree>
    <p:extLst>
      <p:ext uri="{BB962C8B-B14F-4D97-AF65-F5344CB8AC3E}">
        <p14:creationId xmlns:p14="http://schemas.microsoft.com/office/powerpoint/2010/main" val="221277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9" name="TextBox 8"/>
          <p:cNvSpPr txBox="1"/>
          <p:nvPr/>
        </p:nvSpPr>
        <p:spPr>
          <a:xfrm>
            <a:off x="4724400" y="356729"/>
            <a:ext cx="9829800" cy="892552"/>
          </a:xfrm>
          <a:prstGeom prst="rect">
            <a:avLst/>
          </a:prstGeom>
          <a:noFill/>
        </p:spPr>
        <p:txBody>
          <a:bodyPr wrap="square" rtlCol="0">
            <a:spAutoFit/>
          </a:bodyPr>
          <a:lstStyle/>
          <a:p>
            <a:r>
              <a:rPr lang="en-US" sz="5200" b="1" dirty="0">
                <a:latin typeface="Josefin Sans" panose="020B0604020202020204" charset="-93"/>
              </a:rPr>
              <a:t>3. </a:t>
            </a:r>
            <a:r>
              <a:rPr lang="vi-VN" sz="5200" b="1" dirty="0">
                <a:latin typeface="Josefin Sans" panose="020B0604020202020204" charset="-93"/>
              </a:rPr>
              <a:t>Kỹ thuật lập trình với cuFFT</a:t>
            </a:r>
            <a:endParaRPr lang="en-US" sz="5200" b="1" dirty="0">
              <a:latin typeface="Josefin Sans" panose="020B0604020202020204" charset="-93"/>
            </a:endParaRPr>
          </a:p>
        </p:txBody>
      </p:sp>
      <p:sp>
        <p:nvSpPr>
          <p:cNvPr id="10" name="TextBox 9"/>
          <p:cNvSpPr txBox="1"/>
          <p:nvPr/>
        </p:nvSpPr>
        <p:spPr>
          <a:xfrm>
            <a:off x="533400" y="1562100"/>
            <a:ext cx="11430000" cy="830997"/>
          </a:xfrm>
          <a:prstGeom prst="rect">
            <a:avLst/>
          </a:prstGeom>
          <a:noFill/>
        </p:spPr>
        <p:txBody>
          <a:bodyPr wrap="square" rtlCol="0">
            <a:spAutoFit/>
          </a:bodyPr>
          <a:lstStyle/>
          <a:p>
            <a:r>
              <a:rPr lang="vi-VN" sz="2400" dirty="0">
                <a:latin typeface="Josefin Sans" panose="020B0604020202020204" charset="-93"/>
              </a:rPr>
              <a:t>Để sử dụng cuFFT, bạn cần cài đặt CUDA Toolkit, đi kèm với thư viện cuFFT.</a:t>
            </a:r>
            <a:endParaRPr lang="en-US" sz="2400" dirty="0">
              <a:latin typeface="Josefin Sans" panose="020B0604020202020204" charset="-93"/>
            </a:endParaRPr>
          </a:p>
          <a:p>
            <a:endParaRPr lang="en-US" sz="2400" dirty="0">
              <a:latin typeface="Josefin Sans" panose="020B0604020202020204" charset="-93"/>
            </a:endParaRPr>
          </a:p>
        </p:txBody>
      </p:sp>
      <p:pic>
        <p:nvPicPr>
          <p:cNvPr id="11" name="Picture 10"/>
          <p:cNvPicPr>
            <a:picLocks noChangeAspect="1"/>
          </p:cNvPicPr>
          <p:nvPr/>
        </p:nvPicPr>
        <p:blipFill>
          <a:blip r:embed="rId2"/>
          <a:stretch>
            <a:fillRect/>
          </a:stretch>
        </p:blipFill>
        <p:spPr>
          <a:xfrm>
            <a:off x="571500" y="3390900"/>
            <a:ext cx="8190749" cy="3124200"/>
          </a:xfrm>
          <a:prstGeom prst="rect">
            <a:avLst/>
          </a:prstGeom>
        </p:spPr>
      </p:pic>
      <p:pic>
        <p:nvPicPr>
          <p:cNvPr id="12" name="Picture 11"/>
          <p:cNvPicPr>
            <a:picLocks noChangeAspect="1"/>
          </p:cNvPicPr>
          <p:nvPr/>
        </p:nvPicPr>
        <p:blipFill>
          <a:blip r:embed="rId3"/>
          <a:stretch>
            <a:fillRect/>
          </a:stretch>
        </p:blipFill>
        <p:spPr>
          <a:xfrm>
            <a:off x="10515600" y="3238500"/>
            <a:ext cx="5938090" cy="3620197"/>
          </a:xfrm>
          <a:prstGeom prst="rect">
            <a:avLst/>
          </a:prstGeom>
        </p:spPr>
      </p:pic>
      <p:sp>
        <p:nvSpPr>
          <p:cNvPr id="13" name="TextBox 12"/>
          <p:cNvSpPr txBox="1"/>
          <p:nvPr/>
        </p:nvSpPr>
        <p:spPr>
          <a:xfrm>
            <a:off x="10284245" y="7124700"/>
            <a:ext cx="6400800" cy="461665"/>
          </a:xfrm>
          <a:prstGeom prst="rect">
            <a:avLst/>
          </a:prstGeom>
          <a:noFill/>
        </p:spPr>
        <p:txBody>
          <a:bodyPr wrap="square" rtlCol="0">
            <a:spAutoFit/>
          </a:bodyPr>
          <a:lstStyle/>
          <a:p>
            <a:r>
              <a:rPr lang="en-US" sz="2400" dirty="0"/>
              <a:t>https://developer.nvidia.com/cufftdx-downloads</a:t>
            </a:r>
          </a:p>
        </p:txBody>
      </p:sp>
      <p:sp>
        <p:nvSpPr>
          <p:cNvPr id="14" name="TextBox 13"/>
          <p:cNvSpPr txBox="1"/>
          <p:nvPr/>
        </p:nvSpPr>
        <p:spPr>
          <a:xfrm>
            <a:off x="1771274" y="6443198"/>
            <a:ext cx="5791200" cy="830997"/>
          </a:xfrm>
          <a:prstGeom prst="rect">
            <a:avLst/>
          </a:prstGeom>
          <a:noFill/>
        </p:spPr>
        <p:txBody>
          <a:bodyPr wrap="square" rtlCol="0">
            <a:spAutoFit/>
          </a:bodyPr>
          <a:lstStyle/>
          <a:p>
            <a:endParaRPr lang="en-US" sz="2400" dirty="0"/>
          </a:p>
          <a:p>
            <a:r>
              <a:rPr lang="en-US" sz="2400" dirty="0"/>
              <a:t>https://developer.nvidia.com/cuda-toolkit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9" name="TextBox 8"/>
          <p:cNvSpPr txBox="1"/>
          <p:nvPr/>
        </p:nvSpPr>
        <p:spPr>
          <a:xfrm>
            <a:off x="4724400" y="356729"/>
            <a:ext cx="9829800" cy="892552"/>
          </a:xfrm>
          <a:prstGeom prst="rect">
            <a:avLst/>
          </a:prstGeom>
          <a:noFill/>
        </p:spPr>
        <p:txBody>
          <a:bodyPr wrap="square" rtlCol="0">
            <a:spAutoFit/>
          </a:bodyPr>
          <a:lstStyle/>
          <a:p>
            <a:r>
              <a:rPr lang="en-US" sz="5200" b="1" dirty="0">
                <a:latin typeface="Josefin Sans" panose="020B0604020202020204" charset="-93"/>
              </a:rPr>
              <a:t>3. </a:t>
            </a:r>
            <a:r>
              <a:rPr lang="vi-VN" sz="5200" b="1" dirty="0">
                <a:latin typeface="Josefin Sans" panose="020B0604020202020204" charset="-93"/>
              </a:rPr>
              <a:t>Kỹ thuật lập trình với cuFFT</a:t>
            </a:r>
            <a:endParaRPr lang="en-US" sz="5200" b="1" dirty="0">
              <a:latin typeface="Josefin Sans" panose="020B0604020202020204" charset="-93"/>
            </a:endParaRPr>
          </a:p>
        </p:txBody>
      </p:sp>
      <p:sp>
        <p:nvSpPr>
          <p:cNvPr id="10" name="TextBox 9"/>
          <p:cNvSpPr txBox="1"/>
          <p:nvPr/>
        </p:nvSpPr>
        <p:spPr>
          <a:xfrm>
            <a:off x="533400" y="1562100"/>
            <a:ext cx="11430000" cy="830997"/>
          </a:xfrm>
          <a:prstGeom prst="rect">
            <a:avLst/>
          </a:prstGeom>
          <a:noFill/>
        </p:spPr>
        <p:txBody>
          <a:bodyPr wrap="square" rtlCol="0">
            <a:spAutoFit/>
          </a:bodyPr>
          <a:lstStyle/>
          <a:p>
            <a:r>
              <a:rPr lang="en-US" sz="2400" dirty="0" err="1">
                <a:latin typeface="Josefin Sans" panose="020B0604020202020204" charset="-93"/>
              </a:rPr>
              <a:t>Các</a:t>
            </a:r>
            <a:r>
              <a:rPr lang="en-US" sz="2400" dirty="0">
                <a:latin typeface="Josefin Sans" panose="020B0604020202020204" charset="-93"/>
              </a:rPr>
              <a:t> </a:t>
            </a:r>
            <a:r>
              <a:rPr lang="en-US" sz="2400" dirty="0" err="1">
                <a:latin typeface="Josefin Sans" panose="020B0604020202020204" charset="-93"/>
              </a:rPr>
              <a:t>bước</a:t>
            </a:r>
            <a:r>
              <a:rPr lang="en-US" sz="2400" dirty="0">
                <a:latin typeface="Josefin Sans" panose="020B0604020202020204" charset="-93"/>
              </a:rPr>
              <a:t> </a:t>
            </a:r>
            <a:r>
              <a:rPr lang="en-US" sz="2400" dirty="0" err="1">
                <a:latin typeface="Josefin Sans" panose="020B0604020202020204" charset="-93"/>
              </a:rPr>
              <a:t>cơ</a:t>
            </a:r>
            <a:r>
              <a:rPr lang="en-US" sz="2400" dirty="0">
                <a:latin typeface="Josefin Sans" panose="020B0604020202020204" charset="-93"/>
              </a:rPr>
              <a:t> </a:t>
            </a:r>
            <a:r>
              <a:rPr lang="en-US" sz="2400" dirty="0" err="1">
                <a:latin typeface="Josefin Sans" panose="020B0604020202020204" charset="-93"/>
              </a:rPr>
              <a:t>bản</a:t>
            </a:r>
            <a:r>
              <a:rPr lang="en-US" sz="2400" dirty="0">
                <a:latin typeface="Josefin Sans" panose="020B0604020202020204" charset="-93"/>
              </a:rPr>
              <a:t> </a:t>
            </a:r>
            <a:r>
              <a:rPr lang="en-US" sz="2400" dirty="0" err="1">
                <a:latin typeface="Josefin Sans" panose="020B0604020202020204" charset="-93"/>
              </a:rPr>
              <a:t>khi</a:t>
            </a:r>
            <a:r>
              <a:rPr lang="en-US" sz="2400" dirty="0">
                <a:latin typeface="Josefin Sans" panose="020B0604020202020204" charset="-93"/>
              </a:rPr>
              <a:t> </a:t>
            </a:r>
            <a:r>
              <a:rPr lang="en-US" sz="2400" dirty="0" err="1">
                <a:latin typeface="Josefin Sans" panose="020B0604020202020204" charset="-93"/>
              </a:rPr>
              <a:t>sử</a:t>
            </a:r>
            <a:r>
              <a:rPr lang="en-US" sz="2400" dirty="0">
                <a:latin typeface="Josefin Sans" panose="020B0604020202020204" charset="-93"/>
              </a:rPr>
              <a:t> </a:t>
            </a:r>
            <a:r>
              <a:rPr lang="en-US" sz="2400" dirty="0" err="1">
                <a:latin typeface="Josefin Sans" panose="020B0604020202020204" charset="-93"/>
              </a:rPr>
              <a:t>dụng</a:t>
            </a:r>
            <a:r>
              <a:rPr lang="en-US" sz="2400" dirty="0">
                <a:latin typeface="Josefin Sans" panose="020B0604020202020204" charset="-93"/>
              </a:rPr>
              <a:t> </a:t>
            </a:r>
            <a:r>
              <a:rPr lang="en-US" sz="2400" dirty="0" err="1">
                <a:latin typeface="Josefin Sans" panose="020B0604020202020204" charset="-93"/>
              </a:rPr>
              <a:t>cuFFT</a:t>
            </a:r>
            <a:r>
              <a:rPr lang="en-US" sz="2400" dirty="0">
                <a:latin typeface="Josefin Sans" panose="020B0604020202020204" charset="-93"/>
              </a:rPr>
              <a:t>:</a:t>
            </a:r>
          </a:p>
          <a:p>
            <a:endParaRPr lang="en-US" sz="2400" dirty="0">
              <a:latin typeface="Josefin Sans" panose="020B0604020202020204" charset="-93"/>
            </a:endParaRPr>
          </a:p>
        </p:txBody>
      </p:sp>
      <p:pic>
        <p:nvPicPr>
          <p:cNvPr id="2" name="Picture 1"/>
          <p:cNvPicPr>
            <a:picLocks noChangeAspect="1"/>
          </p:cNvPicPr>
          <p:nvPr/>
        </p:nvPicPr>
        <p:blipFill>
          <a:blip r:embed="rId2"/>
          <a:stretch>
            <a:fillRect/>
          </a:stretch>
        </p:blipFill>
        <p:spPr>
          <a:xfrm>
            <a:off x="10439400" y="3009900"/>
            <a:ext cx="6753225" cy="5619750"/>
          </a:xfrm>
          <a:prstGeom prst="rect">
            <a:avLst/>
          </a:prstGeom>
        </p:spPr>
      </p:pic>
      <p:sp>
        <p:nvSpPr>
          <p:cNvPr id="3" name="TextBox 2"/>
          <p:cNvSpPr txBox="1"/>
          <p:nvPr/>
        </p:nvSpPr>
        <p:spPr>
          <a:xfrm>
            <a:off x="914400" y="2476500"/>
            <a:ext cx="7924800" cy="400110"/>
          </a:xfrm>
          <a:prstGeom prst="rect">
            <a:avLst/>
          </a:prstGeom>
          <a:noFill/>
        </p:spPr>
        <p:txBody>
          <a:bodyPr wrap="square" rtlCol="0">
            <a:spAutoFit/>
          </a:bodyPr>
          <a:lstStyle/>
          <a:p>
            <a:r>
              <a:rPr lang="en-US" sz="2000" dirty="0">
                <a:latin typeface="Josefin Sans" panose="020B0604020202020204" charset="-93"/>
              </a:rPr>
              <a:t>1.</a:t>
            </a:r>
            <a:r>
              <a:rPr lang="vi-VN" sz="2000" b="1" dirty="0">
                <a:latin typeface="Josefin Sans" panose="020B0604020202020204" charset="-93"/>
              </a:rPr>
              <a:t> Khởi tạo dữ liệu:</a:t>
            </a:r>
            <a:r>
              <a:rPr lang="vi-VN" sz="2000" dirty="0">
                <a:latin typeface="Josefin Sans" panose="020B0604020202020204" charset="-93"/>
              </a:rPr>
              <a:t> Tạo dữ liệu đầu vào trên CPU hoặc GPU.</a:t>
            </a:r>
            <a:endParaRPr lang="en-US" sz="2000" dirty="0">
              <a:latin typeface="Josefin Sans" panose="020B0604020202020204" charset="-93"/>
            </a:endParaRPr>
          </a:p>
        </p:txBody>
      </p:sp>
      <p:sp>
        <p:nvSpPr>
          <p:cNvPr id="15" name="TextBox 14"/>
          <p:cNvSpPr txBox="1"/>
          <p:nvPr/>
        </p:nvSpPr>
        <p:spPr>
          <a:xfrm>
            <a:off x="914400" y="3113253"/>
            <a:ext cx="8305800" cy="400110"/>
          </a:xfrm>
          <a:prstGeom prst="rect">
            <a:avLst/>
          </a:prstGeom>
          <a:noFill/>
        </p:spPr>
        <p:txBody>
          <a:bodyPr wrap="square" rtlCol="0">
            <a:spAutoFit/>
          </a:bodyPr>
          <a:lstStyle/>
          <a:p>
            <a:pPr lvl="0"/>
            <a:r>
              <a:rPr lang="en-US" sz="2000" dirty="0">
                <a:latin typeface="Josefin Sans" panose="020B0604020202020204" charset="-93"/>
              </a:rPr>
              <a:t>2.</a:t>
            </a:r>
            <a:r>
              <a:rPr lang="vi-VN" sz="2000" b="1" dirty="0">
                <a:latin typeface="Josefin Sans" panose="020B0604020202020204" charset="-93"/>
              </a:rPr>
              <a:t> Cấp phát bộ nhớ:</a:t>
            </a:r>
            <a:r>
              <a:rPr lang="vi-VN" sz="2000" dirty="0">
                <a:latin typeface="Josefin Sans" panose="020B0604020202020204" charset="-93"/>
              </a:rPr>
              <a:t> Sử dụng API CUDA để cấp phát bộ nhớ trên GPU.</a:t>
            </a:r>
            <a:endParaRPr lang="en-US" sz="2000" dirty="0">
              <a:latin typeface="Josefin Sans" panose="020B0604020202020204" charset="-93"/>
            </a:endParaRPr>
          </a:p>
        </p:txBody>
      </p:sp>
      <p:sp>
        <p:nvSpPr>
          <p:cNvPr id="16" name="TextBox 15"/>
          <p:cNvSpPr txBox="1"/>
          <p:nvPr/>
        </p:nvSpPr>
        <p:spPr>
          <a:xfrm>
            <a:off x="914400" y="3735222"/>
            <a:ext cx="7924800" cy="400110"/>
          </a:xfrm>
          <a:prstGeom prst="rect">
            <a:avLst/>
          </a:prstGeom>
          <a:noFill/>
        </p:spPr>
        <p:txBody>
          <a:bodyPr wrap="square" rtlCol="0">
            <a:spAutoFit/>
          </a:bodyPr>
          <a:lstStyle/>
          <a:p>
            <a:pPr lvl="0"/>
            <a:r>
              <a:rPr lang="en-US" sz="2000" dirty="0">
                <a:latin typeface="Josefin Sans" panose="020B0604020202020204" charset="-93"/>
              </a:rPr>
              <a:t>3. </a:t>
            </a:r>
            <a:r>
              <a:rPr lang="vi-VN" sz="2000" b="1" dirty="0">
                <a:latin typeface="Josefin Sans" panose="020B0604020202020204" charset="-93"/>
              </a:rPr>
              <a:t>Tạo kế hoạch (Plan):</a:t>
            </a:r>
            <a:r>
              <a:rPr lang="vi-VN" sz="2000" dirty="0">
                <a:latin typeface="Josefin Sans" panose="020B0604020202020204" charset="-93"/>
              </a:rPr>
              <a:t> Kế hoạch cuFFT mô tả loại và kích thước </a:t>
            </a:r>
            <a:endParaRPr lang="en-US" sz="2000" dirty="0">
              <a:latin typeface="Josefin Sans" panose="020B0604020202020204" charset="-93"/>
            </a:endParaRPr>
          </a:p>
        </p:txBody>
      </p:sp>
      <p:pic>
        <p:nvPicPr>
          <p:cNvPr id="4" name="Picture 3"/>
          <p:cNvPicPr>
            <a:picLocks noChangeAspect="1"/>
          </p:cNvPicPr>
          <p:nvPr/>
        </p:nvPicPr>
        <p:blipFill>
          <a:blip r:embed="rId3"/>
          <a:stretch>
            <a:fillRect/>
          </a:stretch>
        </p:blipFill>
        <p:spPr>
          <a:xfrm>
            <a:off x="1219200" y="4371975"/>
            <a:ext cx="4420217" cy="905001"/>
          </a:xfrm>
          <a:prstGeom prst="rect">
            <a:avLst/>
          </a:prstGeom>
        </p:spPr>
      </p:pic>
      <p:sp>
        <p:nvSpPr>
          <p:cNvPr id="17" name="TextBox 16"/>
          <p:cNvSpPr txBox="1"/>
          <p:nvPr/>
        </p:nvSpPr>
        <p:spPr>
          <a:xfrm>
            <a:off x="914400" y="5399253"/>
            <a:ext cx="7924800" cy="400110"/>
          </a:xfrm>
          <a:prstGeom prst="rect">
            <a:avLst/>
          </a:prstGeom>
          <a:noFill/>
        </p:spPr>
        <p:txBody>
          <a:bodyPr wrap="square" rtlCol="0">
            <a:spAutoFit/>
          </a:bodyPr>
          <a:lstStyle/>
          <a:p>
            <a:pPr lvl="0"/>
            <a:r>
              <a:rPr lang="en-US" sz="2000" dirty="0">
                <a:latin typeface="Josefin Sans" panose="020B0604020202020204" charset="-93"/>
              </a:rPr>
              <a:t>4. </a:t>
            </a:r>
            <a:r>
              <a:rPr lang="en-US" sz="2000" b="1" dirty="0" err="1">
                <a:latin typeface="Josefin Sans" panose="020B0604020202020204" charset="-93"/>
              </a:rPr>
              <a:t>Thực</a:t>
            </a:r>
            <a:r>
              <a:rPr lang="en-US" sz="2000" b="1" dirty="0">
                <a:latin typeface="Josefin Sans" panose="020B0604020202020204" charset="-93"/>
              </a:rPr>
              <a:t> </a:t>
            </a:r>
            <a:r>
              <a:rPr lang="en-US" sz="2000" b="1" dirty="0" err="1">
                <a:latin typeface="Josefin Sans" panose="020B0604020202020204" charset="-93"/>
              </a:rPr>
              <a:t>thi</a:t>
            </a:r>
            <a:r>
              <a:rPr lang="en-US" sz="2000" b="1" dirty="0">
                <a:latin typeface="Josefin Sans" panose="020B0604020202020204" charset="-93"/>
              </a:rPr>
              <a:t> FFT</a:t>
            </a:r>
            <a:r>
              <a:rPr lang="en-US" sz="2000" dirty="0">
                <a:latin typeface="Josefin Sans" panose="020B0604020202020204" charset="-93"/>
              </a:rPr>
              <a:t>:</a:t>
            </a:r>
          </a:p>
        </p:txBody>
      </p:sp>
      <p:sp>
        <p:nvSpPr>
          <p:cNvPr id="18" name="TextBox 17"/>
          <p:cNvSpPr txBox="1"/>
          <p:nvPr/>
        </p:nvSpPr>
        <p:spPr>
          <a:xfrm>
            <a:off x="990600" y="7429500"/>
            <a:ext cx="7924800" cy="707886"/>
          </a:xfrm>
          <a:prstGeom prst="rect">
            <a:avLst/>
          </a:prstGeom>
          <a:noFill/>
        </p:spPr>
        <p:txBody>
          <a:bodyPr wrap="square" rtlCol="0">
            <a:spAutoFit/>
          </a:bodyPr>
          <a:lstStyle/>
          <a:p>
            <a:r>
              <a:rPr lang="en-US" sz="2000" dirty="0">
                <a:latin typeface="Josefin Sans" panose="020B0604020202020204" charset="-93"/>
              </a:rPr>
              <a:t>5. </a:t>
            </a:r>
            <a:r>
              <a:rPr lang="vi-VN" sz="2000" b="1" dirty="0">
                <a:latin typeface="Josefin Sans" panose="020B0604020202020204" charset="-93"/>
              </a:rPr>
              <a:t>Dọn dẹp tài nguyên:</a:t>
            </a:r>
            <a:r>
              <a:rPr lang="vi-VN" sz="2000" dirty="0">
                <a:latin typeface="Josefin Sans" panose="020B0604020202020204" charset="-93"/>
              </a:rPr>
              <a:t> Hủy kế hoạch và giải phóng bộ nhớ.</a:t>
            </a:r>
            <a:endParaRPr lang="en-US" sz="2000" dirty="0">
              <a:latin typeface="Josefin Sans" panose="020B0604020202020204" charset="-93"/>
            </a:endParaRPr>
          </a:p>
          <a:p>
            <a:pPr lvl="0"/>
            <a:endParaRPr lang="en-US" sz="2000" dirty="0">
              <a:latin typeface="Josefin Sans" panose="020B0604020202020204" charset="-93"/>
            </a:endParaRPr>
          </a:p>
        </p:txBody>
      </p:sp>
      <p:pic>
        <p:nvPicPr>
          <p:cNvPr id="5" name="Picture 4"/>
          <p:cNvPicPr>
            <a:picLocks noChangeAspect="1"/>
          </p:cNvPicPr>
          <p:nvPr/>
        </p:nvPicPr>
        <p:blipFill>
          <a:blip r:embed="rId4"/>
          <a:stretch>
            <a:fillRect/>
          </a:stretch>
        </p:blipFill>
        <p:spPr>
          <a:xfrm>
            <a:off x="1219200" y="6112212"/>
            <a:ext cx="6487430" cy="857370"/>
          </a:xfrm>
          <a:prstGeom prst="rect">
            <a:avLst/>
          </a:prstGeom>
        </p:spPr>
      </p:pic>
      <p:pic>
        <p:nvPicPr>
          <p:cNvPr id="6" name="Picture 5"/>
          <p:cNvPicPr>
            <a:picLocks noChangeAspect="1"/>
          </p:cNvPicPr>
          <p:nvPr/>
        </p:nvPicPr>
        <p:blipFill>
          <a:blip r:embed="rId5"/>
          <a:stretch>
            <a:fillRect/>
          </a:stretch>
        </p:blipFill>
        <p:spPr>
          <a:xfrm>
            <a:off x="1237742" y="8051469"/>
            <a:ext cx="3639058" cy="1219370"/>
          </a:xfrm>
          <a:prstGeom prst="rect">
            <a:avLst/>
          </a:prstGeom>
        </p:spPr>
      </p:pic>
    </p:spTree>
    <p:extLst>
      <p:ext uri="{BB962C8B-B14F-4D97-AF65-F5344CB8AC3E}">
        <p14:creationId xmlns:p14="http://schemas.microsoft.com/office/powerpoint/2010/main" val="253626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8" name="Freeform 8"/>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vi-VN"/>
          </a:p>
        </p:txBody>
      </p:sp>
      <p:sp>
        <p:nvSpPr>
          <p:cNvPr id="9" name="Freeform 9"/>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vi-VN"/>
          </a:p>
        </p:txBody>
      </p:sp>
      <p:sp>
        <p:nvSpPr>
          <p:cNvPr id="10" name="Freeform 10"/>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vi-VN"/>
          </a:p>
        </p:txBody>
      </p:sp>
      <p:sp>
        <p:nvSpPr>
          <p:cNvPr id="11" name="Freeform 11"/>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sp>
        <p:nvSpPr>
          <p:cNvPr id="13" name="Rectangle 12"/>
          <p:cNvSpPr/>
          <p:nvPr/>
        </p:nvSpPr>
        <p:spPr>
          <a:xfrm>
            <a:off x="1680326" y="2394707"/>
            <a:ext cx="8852103" cy="461665"/>
          </a:xfrm>
          <a:prstGeom prst="rect">
            <a:avLst/>
          </a:prstGeom>
        </p:spPr>
        <p:txBody>
          <a:bodyPr wrap="none">
            <a:spAutoFit/>
          </a:bodyPr>
          <a:lstStyle/>
          <a:p>
            <a:r>
              <a:rPr lang="vi-VN" sz="2400" dirty="0">
                <a:latin typeface="Josefin Sans" panose="020B0604020202020204" charset="-93"/>
              </a:rPr>
              <a:t>Dưới đây là một ví dụ minh họa thực hiện FFT 1D bằng cuFFT:</a:t>
            </a:r>
            <a:endParaRPr lang="en-US" sz="2400" dirty="0">
              <a:latin typeface="Josefin Sans" panose="020B0604020202020204" charset="-93"/>
            </a:endParaRPr>
          </a:p>
        </p:txBody>
      </p:sp>
      <p:pic>
        <p:nvPicPr>
          <p:cNvPr id="14" name="Picture 13"/>
          <p:cNvPicPr>
            <a:picLocks noChangeAspect="1"/>
          </p:cNvPicPr>
          <p:nvPr/>
        </p:nvPicPr>
        <p:blipFill>
          <a:blip r:embed="rId10"/>
          <a:stretch>
            <a:fillRect/>
          </a:stretch>
        </p:blipFill>
        <p:spPr>
          <a:xfrm>
            <a:off x="4038600" y="3238500"/>
            <a:ext cx="10209630" cy="609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7" name="TextBox 6"/>
          <p:cNvSpPr txBox="1"/>
          <p:nvPr/>
        </p:nvSpPr>
        <p:spPr>
          <a:xfrm>
            <a:off x="3048000" y="495300"/>
            <a:ext cx="11887200" cy="1692771"/>
          </a:xfrm>
          <a:prstGeom prst="rect">
            <a:avLst/>
          </a:prstGeom>
          <a:noFill/>
        </p:spPr>
        <p:txBody>
          <a:bodyPr wrap="square" rtlCol="0">
            <a:spAutoFit/>
          </a:bodyPr>
          <a:lstStyle/>
          <a:p>
            <a:pPr algn="ctr"/>
            <a:r>
              <a:rPr lang="en-US" sz="5200" dirty="0">
                <a:latin typeface="Josefin Sans" panose="020B0604020202020204" charset="-93"/>
              </a:rPr>
              <a:t>4. </a:t>
            </a:r>
            <a:r>
              <a:rPr lang="en-US" sz="5200" dirty="0" err="1">
                <a:latin typeface="Josefin Sans" panose="020B0604020202020204" charset="-93"/>
                <a:ea typeface="Josefin Sans"/>
                <a:cs typeface="Josefin Sans"/>
                <a:sym typeface="Josefin Sans"/>
              </a:rPr>
              <a:t>Đánh</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giá</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hiệu</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năng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cuFFT</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và</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các</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vấn</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đề</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khi</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FFT</a:t>
            </a:r>
            <a:endParaRPr lang="en-US" sz="5200" dirty="0">
              <a:latin typeface="Josefin Sans" panose="020B0604020202020204" charset="-93"/>
            </a:endParaRPr>
          </a:p>
        </p:txBody>
      </p:sp>
      <p:sp>
        <p:nvSpPr>
          <p:cNvPr id="8" name="TextBox 7"/>
          <p:cNvSpPr txBox="1"/>
          <p:nvPr/>
        </p:nvSpPr>
        <p:spPr>
          <a:xfrm>
            <a:off x="990600" y="2400300"/>
            <a:ext cx="9372600" cy="1569660"/>
          </a:xfrm>
          <a:prstGeom prst="rect">
            <a:avLst/>
          </a:prstGeom>
          <a:noFill/>
        </p:spPr>
        <p:txBody>
          <a:bodyPr wrap="square" rtlCol="0">
            <a:spAutoFit/>
          </a:bodyPr>
          <a:lstStyle/>
          <a:p>
            <a:pPr algn="just"/>
            <a:r>
              <a:rPr lang="vi-VN" sz="2400" dirty="0">
                <a:latin typeface="Josefin Sans" panose="020B0604020202020204" charset="-93"/>
              </a:rPr>
              <a:t>Nhờ GPU, cuFFT có thể tăng tốc độ xử lý lên gấp hàng chục hoặc thậm chí hàng trăm lần so với FFT trên CPU, đặc biệt khi xử lý dữ liệu lớn hoặc tính toán trên nhiều luồng dữ liệu đồng thời.</a:t>
            </a:r>
            <a:endParaRPr lang="en-US" sz="2400" dirty="0">
              <a:latin typeface="Josefin Sans" panose="020B0604020202020204" charset="-93"/>
            </a:endParaRPr>
          </a:p>
          <a:p>
            <a:pPr algn="just"/>
            <a:endParaRPr lang="en-US" sz="2400" dirty="0">
              <a:latin typeface="Josefin Sans" panose="020B0604020202020204" charset="-93"/>
            </a:endParaRPr>
          </a:p>
        </p:txBody>
      </p:sp>
      <p:pic>
        <p:nvPicPr>
          <p:cNvPr id="10" name="Picture 9"/>
          <p:cNvPicPr>
            <a:picLocks noChangeAspect="1"/>
          </p:cNvPicPr>
          <p:nvPr/>
        </p:nvPicPr>
        <p:blipFill>
          <a:blip r:embed="rId2"/>
          <a:stretch>
            <a:fillRect/>
          </a:stretch>
        </p:blipFill>
        <p:spPr>
          <a:xfrm>
            <a:off x="4926431" y="5448300"/>
            <a:ext cx="8130337" cy="3886199"/>
          </a:xfrm>
          <a:prstGeom prst="rect">
            <a:avLst/>
          </a:prstGeom>
        </p:spPr>
      </p:pic>
      <p:pic>
        <p:nvPicPr>
          <p:cNvPr id="13" name="Picture 12"/>
          <p:cNvPicPr>
            <a:picLocks noChangeAspect="1"/>
          </p:cNvPicPr>
          <p:nvPr/>
        </p:nvPicPr>
        <p:blipFill>
          <a:blip r:embed="rId3"/>
          <a:stretch>
            <a:fillRect/>
          </a:stretch>
        </p:blipFill>
        <p:spPr>
          <a:xfrm>
            <a:off x="838200" y="4457700"/>
            <a:ext cx="3207830" cy="3581400"/>
          </a:xfrm>
          <a:prstGeom prst="rect">
            <a:avLst/>
          </a:prstGeom>
        </p:spPr>
      </p:pic>
      <p:pic>
        <p:nvPicPr>
          <p:cNvPr id="14" name="Picture 13"/>
          <p:cNvPicPr>
            <a:picLocks noChangeAspect="1"/>
          </p:cNvPicPr>
          <p:nvPr/>
        </p:nvPicPr>
        <p:blipFill>
          <a:blip r:embed="rId4"/>
          <a:stretch>
            <a:fillRect/>
          </a:stretch>
        </p:blipFill>
        <p:spPr>
          <a:xfrm>
            <a:off x="7772400" y="5224319"/>
            <a:ext cx="7678222" cy="2048161"/>
          </a:xfrm>
          <a:prstGeom prst="rect">
            <a:avLst/>
          </a:prstGeom>
        </p:spPr>
      </p:pic>
      <p:sp>
        <p:nvSpPr>
          <p:cNvPr id="15" name="Right Arrow 14"/>
          <p:cNvSpPr/>
          <p:nvPr/>
        </p:nvSpPr>
        <p:spPr>
          <a:xfrm>
            <a:off x="4651915" y="5676900"/>
            <a:ext cx="2514600" cy="876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726258" y="5295900"/>
            <a:ext cx="1828800" cy="461665"/>
          </a:xfrm>
          <a:prstGeom prst="rect">
            <a:avLst/>
          </a:prstGeom>
          <a:noFill/>
        </p:spPr>
        <p:txBody>
          <a:bodyPr wrap="square" rtlCol="0">
            <a:spAutoFit/>
          </a:bodyPr>
          <a:lstStyle/>
          <a:p>
            <a:r>
              <a:rPr lang="en-US" sz="2400" dirty="0" err="1">
                <a:latin typeface="Josefin Sans" panose="020B0604020202020204" charset="-93"/>
              </a:rPr>
              <a:t>Đặt</a:t>
            </a:r>
            <a:r>
              <a:rPr lang="en-US" sz="2400" dirty="0">
                <a:latin typeface="Josefin Sans" panose="020B0604020202020204" charset="-93"/>
              </a:rPr>
              <a:t> </a:t>
            </a:r>
            <a:r>
              <a:rPr lang="en-US" sz="2400" dirty="0" err="1">
                <a:latin typeface="Josefin Sans" panose="020B0604020202020204" charset="-93"/>
              </a:rPr>
              <a:t>vấn</a:t>
            </a:r>
            <a:r>
              <a:rPr lang="en-US" sz="2400" dirty="0">
                <a:latin typeface="Josefin Sans" panose="020B0604020202020204" charset="-93"/>
              </a:rPr>
              <a:t> </a:t>
            </a:r>
            <a:r>
              <a:rPr lang="en-US" sz="2400" dirty="0" err="1">
                <a:latin typeface="Josefin Sans" panose="020B0604020202020204" charset="-93"/>
              </a:rPr>
              <a:t>đề</a:t>
            </a:r>
            <a:r>
              <a:rPr lang="en-US" sz="2400" dirty="0">
                <a:latin typeface="Josefin Sans" panose="020B0604020202020204" charset="-93"/>
              </a:rPr>
              <a:t>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par>
                                <p:cTn id="27" presetID="16" presetClass="entr" presetSubtype="21"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13"/>
                                        </p:tgtEl>
                                        <p:attrNameLst>
                                          <p:attrName>ppt_x</p:attrName>
                                        </p:attrNameLst>
                                      </p:cBhvr>
                                      <p:tavLst>
                                        <p:tav tm="0">
                                          <p:val>
                                            <p:strVal val="ppt_x"/>
                                          </p:val>
                                        </p:tav>
                                        <p:tav tm="100000">
                                          <p:val>
                                            <p:strVal val="ppt_x"/>
                                          </p:val>
                                        </p:tav>
                                      </p:tavLst>
                                    </p:anim>
                                    <p:anim calcmode="lin" valueType="num">
                                      <p:cBhvr additive="base">
                                        <p:cTn id="34" dur="500"/>
                                        <p:tgtEl>
                                          <p:spTgt spid="13"/>
                                        </p:tgtEl>
                                        <p:attrNameLst>
                                          <p:attrName>ppt_y</p:attrName>
                                        </p:attrNameLst>
                                      </p:cBhvr>
                                      <p:tavLst>
                                        <p:tav tm="0">
                                          <p:val>
                                            <p:strVal val="ppt_y"/>
                                          </p:val>
                                        </p:tav>
                                        <p:tav tm="100000">
                                          <p:val>
                                            <p:strVal val="1+ppt_h/2"/>
                                          </p:val>
                                        </p:tav>
                                      </p:tavLst>
                                    </p:anim>
                                    <p:set>
                                      <p:cBhvr>
                                        <p:cTn id="35" dur="1" fill="hold">
                                          <p:stCondLst>
                                            <p:cond delay="499"/>
                                          </p:stCondLst>
                                        </p:cTn>
                                        <p:tgtEl>
                                          <p:spTgt spid="13"/>
                                        </p:tgtEl>
                                        <p:attrNameLst>
                                          <p:attrName>style.visibility</p:attrName>
                                        </p:attrNameLst>
                                      </p:cBhvr>
                                      <p:to>
                                        <p:strVal val="hidden"/>
                                      </p:to>
                                    </p:set>
                                  </p:childTnLst>
                                </p:cTn>
                              </p:par>
                              <p:par>
                                <p:cTn id="36" presetID="2" presetClass="exit" presetSubtype="4" fill="hold" grpId="1" nodeType="withEffect">
                                  <p:stCondLst>
                                    <p:cond delay="0"/>
                                  </p:stCondLst>
                                  <p:childTnLst>
                                    <p:anim calcmode="lin" valueType="num">
                                      <p:cBhvr additive="base">
                                        <p:cTn id="37" dur="500"/>
                                        <p:tgtEl>
                                          <p:spTgt spid="16"/>
                                        </p:tgtEl>
                                        <p:attrNameLst>
                                          <p:attrName>ppt_x</p:attrName>
                                        </p:attrNameLst>
                                      </p:cBhvr>
                                      <p:tavLst>
                                        <p:tav tm="0">
                                          <p:val>
                                            <p:strVal val="ppt_x"/>
                                          </p:val>
                                        </p:tav>
                                        <p:tav tm="100000">
                                          <p:val>
                                            <p:strVal val="ppt_x"/>
                                          </p:val>
                                        </p:tav>
                                      </p:tavLst>
                                    </p:anim>
                                    <p:anim calcmode="lin" valueType="num">
                                      <p:cBhvr additive="base">
                                        <p:cTn id="38" dur="500"/>
                                        <p:tgtEl>
                                          <p:spTgt spid="16"/>
                                        </p:tgtEl>
                                        <p:attrNameLst>
                                          <p:attrName>ppt_y</p:attrName>
                                        </p:attrNameLst>
                                      </p:cBhvr>
                                      <p:tavLst>
                                        <p:tav tm="0">
                                          <p:val>
                                            <p:strVal val="ppt_y"/>
                                          </p:val>
                                        </p:tav>
                                        <p:tav tm="100000">
                                          <p:val>
                                            <p:strVal val="1+ppt_h/2"/>
                                          </p:val>
                                        </p:tav>
                                      </p:tavLst>
                                    </p:anim>
                                    <p:set>
                                      <p:cBhvr>
                                        <p:cTn id="39" dur="1" fill="hold">
                                          <p:stCondLst>
                                            <p:cond delay="499"/>
                                          </p:stCondLst>
                                        </p:cTn>
                                        <p:tgtEl>
                                          <p:spTgt spid="16"/>
                                        </p:tgtEl>
                                        <p:attrNameLst>
                                          <p:attrName>style.visibility</p:attrName>
                                        </p:attrNameLst>
                                      </p:cBhvr>
                                      <p:to>
                                        <p:strVal val="hidden"/>
                                      </p:to>
                                    </p:set>
                                  </p:childTnLst>
                                </p:cTn>
                              </p:par>
                              <p:par>
                                <p:cTn id="40" presetID="2" presetClass="exit" presetSubtype="4" fill="hold" grpId="1" nodeType="withEffect">
                                  <p:stCondLst>
                                    <p:cond delay="0"/>
                                  </p:stCondLst>
                                  <p:childTnLst>
                                    <p:anim calcmode="lin" valueType="num">
                                      <p:cBhvr additive="base">
                                        <p:cTn id="41" dur="500"/>
                                        <p:tgtEl>
                                          <p:spTgt spid="15"/>
                                        </p:tgtEl>
                                        <p:attrNameLst>
                                          <p:attrName>ppt_x</p:attrName>
                                        </p:attrNameLst>
                                      </p:cBhvr>
                                      <p:tavLst>
                                        <p:tav tm="0">
                                          <p:val>
                                            <p:strVal val="ppt_x"/>
                                          </p:val>
                                        </p:tav>
                                        <p:tav tm="100000">
                                          <p:val>
                                            <p:strVal val="ppt_x"/>
                                          </p:val>
                                        </p:tav>
                                      </p:tavLst>
                                    </p:anim>
                                    <p:anim calcmode="lin" valueType="num">
                                      <p:cBhvr additive="base">
                                        <p:cTn id="42" dur="500"/>
                                        <p:tgtEl>
                                          <p:spTgt spid="15"/>
                                        </p:tgtEl>
                                        <p:attrNameLst>
                                          <p:attrName>ppt_y</p:attrName>
                                        </p:attrNameLst>
                                      </p:cBhvr>
                                      <p:tavLst>
                                        <p:tav tm="0">
                                          <p:val>
                                            <p:strVal val="ppt_y"/>
                                          </p:val>
                                        </p:tav>
                                        <p:tav tm="100000">
                                          <p:val>
                                            <p:strVal val="1+ppt_h/2"/>
                                          </p:val>
                                        </p:tav>
                                      </p:tavLst>
                                    </p:anim>
                                    <p:set>
                                      <p:cBhvr>
                                        <p:cTn id="43" dur="1" fill="hold">
                                          <p:stCondLst>
                                            <p:cond delay="499"/>
                                          </p:stCondLst>
                                        </p:cTn>
                                        <p:tgtEl>
                                          <p:spTgt spid="15"/>
                                        </p:tgtEl>
                                        <p:attrNameLst>
                                          <p:attrName>style.visibility</p:attrName>
                                        </p:attrNameLst>
                                      </p:cBhvr>
                                      <p:to>
                                        <p:strVal val="hidden"/>
                                      </p:to>
                                    </p:set>
                                  </p:childTnLst>
                                </p:cTn>
                              </p:par>
                              <p:par>
                                <p:cTn id="44" presetID="2" presetClass="exit" presetSubtype="4" fill="hold" nodeType="withEffect">
                                  <p:stCondLst>
                                    <p:cond delay="0"/>
                                  </p:stCondLst>
                                  <p:childTnLst>
                                    <p:anim calcmode="lin" valueType="num">
                                      <p:cBhvr additive="base">
                                        <p:cTn id="45" dur="500"/>
                                        <p:tgtEl>
                                          <p:spTgt spid="14"/>
                                        </p:tgtEl>
                                        <p:attrNameLst>
                                          <p:attrName>ppt_x</p:attrName>
                                        </p:attrNameLst>
                                      </p:cBhvr>
                                      <p:tavLst>
                                        <p:tav tm="0">
                                          <p:val>
                                            <p:strVal val="ppt_x"/>
                                          </p:val>
                                        </p:tav>
                                        <p:tav tm="100000">
                                          <p:val>
                                            <p:strVal val="ppt_x"/>
                                          </p:val>
                                        </p:tav>
                                      </p:tavLst>
                                    </p:anim>
                                    <p:anim calcmode="lin" valueType="num">
                                      <p:cBhvr additive="base">
                                        <p:cTn id="46" dur="500"/>
                                        <p:tgtEl>
                                          <p:spTgt spid="14"/>
                                        </p:tgtEl>
                                        <p:attrNameLst>
                                          <p:attrName>ppt_y</p:attrName>
                                        </p:attrNameLst>
                                      </p:cBhvr>
                                      <p:tavLst>
                                        <p:tav tm="0">
                                          <p:val>
                                            <p:strVal val="ppt_y"/>
                                          </p:val>
                                        </p:tav>
                                        <p:tav tm="100000">
                                          <p:val>
                                            <p:strVal val="1+ppt_h/2"/>
                                          </p:val>
                                        </p:tav>
                                      </p:tavLst>
                                    </p:anim>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animBg="1"/>
      <p:bldP spid="15" grpId="1" animBg="1"/>
      <p:bldP spid="16" grpId="0"/>
      <p:bldP spid="16"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7" name="TextBox 6"/>
          <p:cNvSpPr txBox="1"/>
          <p:nvPr/>
        </p:nvSpPr>
        <p:spPr>
          <a:xfrm>
            <a:off x="3048000" y="495300"/>
            <a:ext cx="11887200" cy="1692771"/>
          </a:xfrm>
          <a:prstGeom prst="rect">
            <a:avLst/>
          </a:prstGeom>
          <a:noFill/>
        </p:spPr>
        <p:txBody>
          <a:bodyPr wrap="square" rtlCol="0">
            <a:spAutoFit/>
          </a:bodyPr>
          <a:lstStyle/>
          <a:p>
            <a:pPr algn="ctr"/>
            <a:r>
              <a:rPr lang="en-US" sz="5200" dirty="0">
                <a:latin typeface="Josefin Sans" panose="020B0604020202020204" charset="-93"/>
              </a:rPr>
              <a:t>4. </a:t>
            </a:r>
            <a:r>
              <a:rPr lang="en-US" sz="5200" dirty="0" err="1">
                <a:latin typeface="Josefin Sans" panose="020B0604020202020204" charset="-93"/>
                <a:ea typeface="Josefin Sans"/>
                <a:cs typeface="Josefin Sans"/>
                <a:sym typeface="Josefin Sans"/>
              </a:rPr>
              <a:t>Đánh</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giá</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hiệu</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năng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cuFFT</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và</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các</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vấn</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đề</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khi</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FFT</a:t>
            </a:r>
            <a:endParaRPr lang="en-US" sz="5200" dirty="0">
              <a:latin typeface="Josefin Sans" panose="020B0604020202020204" charset="-93"/>
            </a:endParaRPr>
          </a:p>
        </p:txBody>
      </p:sp>
      <p:sp>
        <p:nvSpPr>
          <p:cNvPr id="8" name="TextBox 7"/>
          <p:cNvSpPr txBox="1"/>
          <p:nvPr/>
        </p:nvSpPr>
        <p:spPr>
          <a:xfrm>
            <a:off x="990600" y="2370385"/>
            <a:ext cx="9372600" cy="2800767"/>
          </a:xfrm>
          <a:prstGeom prst="rect">
            <a:avLst/>
          </a:prstGeom>
          <a:noFill/>
        </p:spPr>
        <p:txBody>
          <a:bodyPr wrap="square" rtlCol="0">
            <a:spAutoFit/>
          </a:bodyPr>
          <a:lstStyle/>
          <a:p>
            <a:r>
              <a:rPr lang="vi-VN" sz="3200" b="1" dirty="0">
                <a:latin typeface="Josefin Sans" panose="020B0604020202020204" charset="-93"/>
              </a:rPr>
              <a:t>Các yếu tố ảnh hưởng đến hiệu năng</a:t>
            </a:r>
            <a:endParaRPr lang="en-US" sz="32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Kích thước dữ liệu:</a:t>
            </a:r>
            <a:r>
              <a:rPr lang="vi-VN" sz="2400" dirty="0">
                <a:latin typeface="Josefin Sans" panose="020B0604020202020204" charset="-93"/>
              </a:rPr>
              <a:t> Hiệu năng tốt nhất khi kích thước dữ liệu là lũy thừa của 2.</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Cấu hình GPU:</a:t>
            </a:r>
            <a:r>
              <a:rPr lang="vi-VN" sz="2400" dirty="0">
                <a:latin typeface="Josefin Sans" panose="020B0604020202020204" charset="-93"/>
              </a:rPr>
              <a:t> GPU có nhiều nhân CUDA và băng thông bộ nhớ cao sẽ cải thiện đáng kể hiệu năng.</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Độ phức tạp của phép biến đổi:</a:t>
            </a:r>
            <a:r>
              <a:rPr lang="vi-VN" sz="2400" dirty="0">
                <a:latin typeface="Josefin Sans" panose="020B0604020202020204" charset="-93"/>
              </a:rPr>
              <a:t> FFT 3D thường chậm hơn so với FFT 1D do yêu cầu tính toán cao hơn.</a:t>
            </a:r>
            <a:endParaRPr lang="en-US" sz="2400" dirty="0">
              <a:latin typeface="Josefin Sans" panose="020B0604020202020204" charset="-93"/>
            </a:endParaRPr>
          </a:p>
        </p:txBody>
      </p:sp>
      <p:pic>
        <p:nvPicPr>
          <p:cNvPr id="2" name="Picture 1"/>
          <p:cNvPicPr>
            <a:picLocks noChangeAspect="1"/>
          </p:cNvPicPr>
          <p:nvPr/>
        </p:nvPicPr>
        <p:blipFill>
          <a:blip r:embed="rId2"/>
          <a:stretch>
            <a:fillRect/>
          </a:stretch>
        </p:blipFill>
        <p:spPr>
          <a:xfrm>
            <a:off x="5029200" y="5353467"/>
            <a:ext cx="8458200" cy="4712758"/>
          </a:xfrm>
          <a:prstGeom prst="rect">
            <a:avLst/>
          </a:prstGeom>
        </p:spPr>
      </p:pic>
    </p:spTree>
    <p:extLst>
      <p:ext uri="{BB962C8B-B14F-4D97-AF65-F5344CB8AC3E}">
        <p14:creationId xmlns:p14="http://schemas.microsoft.com/office/powerpoint/2010/main" val="413410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7" name="TextBox 6"/>
          <p:cNvSpPr txBox="1"/>
          <p:nvPr/>
        </p:nvSpPr>
        <p:spPr>
          <a:xfrm>
            <a:off x="3048000" y="495300"/>
            <a:ext cx="11887200" cy="1692771"/>
          </a:xfrm>
          <a:prstGeom prst="rect">
            <a:avLst/>
          </a:prstGeom>
          <a:noFill/>
        </p:spPr>
        <p:txBody>
          <a:bodyPr wrap="square" rtlCol="0">
            <a:spAutoFit/>
          </a:bodyPr>
          <a:lstStyle/>
          <a:p>
            <a:pPr algn="ctr"/>
            <a:r>
              <a:rPr lang="en-US" sz="5200" dirty="0">
                <a:latin typeface="Josefin Sans" panose="020B0604020202020204" charset="-93"/>
              </a:rPr>
              <a:t>4. </a:t>
            </a:r>
            <a:r>
              <a:rPr lang="en-US" sz="5200" dirty="0" err="1">
                <a:latin typeface="Josefin Sans" panose="020B0604020202020204" charset="-93"/>
                <a:ea typeface="Josefin Sans"/>
                <a:cs typeface="Josefin Sans"/>
                <a:sym typeface="Josefin Sans"/>
              </a:rPr>
              <a:t>Đánh</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giá</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hiệu</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năng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cuFFT</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và</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các</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vấn</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đề</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khi</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FFT</a:t>
            </a:r>
            <a:endParaRPr lang="en-US" sz="5200" dirty="0">
              <a:latin typeface="Josefin Sans" panose="020B0604020202020204" charset="-93"/>
            </a:endParaRPr>
          </a:p>
        </p:txBody>
      </p:sp>
      <p:sp>
        <p:nvSpPr>
          <p:cNvPr id="8" name="TextBox 7"/>
          <p:cNvSpPr txBox="1"/>
          <p:nvPr/>
        </p:nvSpPr>
        <p:spPr>
          <a:xfrm>
            <a:off x="990600" y="2370385"/>
            <a:ext cx="9372600" cy="6063198"/>
          </a:xfrm>
          <a:prstGeom prst="rect">
            <a:avLst/>
          </a:prstGeom>
          <a:noFill/>
        </p:spPr>
        <p:txBody>
          <a:bodyPr wrap="square" rtlCol="0">
            <a:spAutoFit/>
          </a:bodyPr>
          <a:lstStyle/>
          <a:p>
            <a:r>
              <a:rPr lang="vi-VN" sz="2800" b="1" dirty="0">
                <a:latin typeface="Josefin Sans" panose="020B0604020202020204" charset="-93"/>
              </a:rPr>
              <a:t>Các Vấn Đề Khi Sử Dụng cuFFT</a:t>
            </a:r>
            <a:endParaRPr lang="en-US" sz="2800" dirty="0">
              <a:latin typeface="Josefin Sans" panose="020B0604020202020204" charset="-93"/>
            </a:endParaRPr>
          </a:p>
          <a:p>
            <a:pPr marL="342900" lvl="0" indent="-342900">
              <a:buFont typeface="Arial" panose="020B0604020202020204" pitchFamily="34" charset="0"/>
              <a:buChar char="•"/>
            </a:pPr>
            <a:r>
              <a:rPr lang="vi-VN" sz="2400" b="1" dirty="0">
                <a:latin typeface="Josefin Sans" panose="020B0604020202020204" charset="-93"/>
              </a:rPr>
              <a:t>Quản lý bộ nhớ:</a:t>
            </a:r>
            <a:endParaRPr lang="en-US" sz="2400" dirty="0">
              <a:latin typeface="Josefin Sans" panose="020B0604020202020204" charset="-93"/>
            </a:endParaRPr>
          </a:p>
          <a:p>
            <a:pPr lvl="1"/>
            <a:r>
              <a:rPr lang="vi-VN" sz="2400" dirty="0">
                <a:latin typeface="Josefin Sans" panose="020B0604020202020204" charset="-93"/>
              </a:rPr>
              <a:t>Việc cấp phát và giải phóng bộ nhớ trên GPU cần được quản lý chặt chẽ để tránh rò rỉ bộ nhớ (memory leak).</a:t>
            </a:r>
            <a:endParaRPr lang="en-US" sz="2400" dirty="0">
              <a:latin typeface="Josefin Sans" panose="020B0604020202020204" charset="-93"/>
            </a:endParaRPr>
          </a:p>
          <a:p>
            <a:pPr marL="342900" lvl="0" indent="-342900">
              <a:buFont typeface="Arial" panose="020B0604020202020204" pitchFamily="34" charset="0"/>
              <a:buChar char="•"/>
            </a:pPr>
            <a:r>
              <a:rPr lang="vi-VN" sz="2400" b="1" dirty="0">
                <a:latin typeface="Josefin Sans" panose="020B0604020202020204" charset="-93"/>
              </a:rPr>
              <a:t>Kích thước dữ liệu:</a:t>
            </a:r>
            <a:endParaRPr lang="en-US" sz="2400" dirty="0">
              <a:latin typeface="Josefin Sans" panose="020B0604020202020204" charset="-93"/>
            </a:endParaRPr>
          </a:p>
          <a:p>
            <a:pPr lvl="1"/>
            <a:r>
              <a:rPr lang="vi-VN" sz="2400" dirty="0">
                <a:latin typeface="Josefin Sans" panose="020B0604020202020204" charset="-93"/>
              </a:rPr>
              <a:t>cuFFT hoạt động tối ưu nhất với kích thước dữ liệu là lũy thừa của 2. Nếu không, hiệu năng có thể bị giảm do xử lý bổ sung cho dữ liệu "padding".</a:t>
            </a:r>
            <a:endParaRPr lang="en-US" sz="2400" dirty="0">
              <a:latin typeface="Josefin Sans" panose="020B0604020202020204" charset="-93"/>
            </a:endParaRPr>
          </a:p>
          <a:p>
            <a:pPr marL="342900" lvl="0" indent="-342900">
              <a:buFont typeface="Wingdings" panose="05000000000000000000" pitchFamily="2" charset="2"/>
              <a:buChar char="§"/>
            </a:pPr>
            <a:r>
              <a:rPr lang="vi-VN" sz="2400" b="1" dirty="0">
                <a:latin typeface="Josefin Sans" panose="020B0604020202020204" charset="-93"/>
              </a:rPr>
              <a:t>Giới hạn bộ nhớ GPU:</a:t>
            </a:r>
            <a:endParaRPr lang="en-US" sz="2400" dirty="0">
              <a:latin typeface="Josefin Sans" panose="020B0604020202020204" charset="-93"/>
            </a:endParaRPr>
          </a:p>
          <a:p>
            <a:pPr lvl="1"/>
            <a:r>
              <a:rPr lang="vi-VN" sz="2400" dirty="0">
                <a:latin typeface="Josefin Sans" panose="020B0604020202020204" charset="-93"/>
              </a:rPr>
              <a:t>Dữ liệu lớn có thể vượt quá dung lượng bộ nhớ của GPU. Trong các trường hợp này, cần phân đoạn dữ liệu hoặc sử dụng nhiều GPU.</a:t>
            </a:r>
            <a:endParaRPr lang="en-US" sz="2400" dirty="0">
              <a:latin typeface="Josefin Sans" panose="020B0604020202020204" charset="-93"/>
            </a:endParaRPr>
          </a:p>
          <a:p>
            <a:pPr marL="342900" lvl="0" indent="-342900">
              <a:buFont typeface="Arial" panose="020B0604020202020204" pitchFamily="34" charset="0"/>
              <a:buChar char="•"/>
            </a:pPr>
            <a:r>
              <a:rPr lang="vi-VN" sz="2400" b="1" dirty="0">
                <a:latin typeface="Josefin Sans" panose="020B0604020202020204" charset="-93"/>
              </a:rPr>
              <a:t>Độ chính xác số học:</a:t>
            </a:r>
            <a:endParaRPr lang="en-US" sz="2400" dirty="0">
              <a:latin typeface="Josefin Sans" panose="020B0604020202020204" charset="-93"/>
            </a:endParaRPr>
          </a:p>
          <a:p>
            <a:pPr lvl="1"/>
            <a:r>
              <a:rPr lang="vi-VN" sz="2400" dirty="0">
                <a:latin typeface="Josefin Sans" panose="020B0604020202020204" charset="-93"/>
              </a:rPr>
              <a:t>Khi thực hiện các phép toán phức tạp, lỗi số học có thể xảy ra, đặc biệt với dữ liệu kiểu float. Chuyển sang double để cải thiện độ chính xác.</a:t>
            </a:r>
            <a:endParaRPr lang="en-US" sz="2400" dirty="0">
              <a:latin typeface="Josefin Sans" panose="020B0604020202020204" charset="-93"/>
            </a:endParaRPr>
          </a:p>
        </p:txBody>
      </p:sp>
      <p:pic>
        <p:nvPicPr>
          <p:cNvPr id="4" name="Picture 3"/>
          <p:cNvPicPr>
            <a:picLocks noChangeAspect="1"/>
          </p:cNvPicPr>
          <p:nvPr/>
        </p:nvPicPr>
        <p:blipFill>
          <a:blip r:embed="rId2"/>
          <a:stretch>
            <a:fillRect/>
          </a:stretch>
        </p:blipFill>
        <p:spPr>
          <a:xfrm>
            <a:off x="11658600" y="3771900"/>
            <a:ext cx="5306786" cy="2971800"/>
          </a:xfrm>
          <a:prstGeom prst="rect">
            <a:avLst/>
          </a:prstGeom>
        </p:spPr>
      </p:pic>
    </p:spTree>
    <p:extLst>
      <p:ext uri="{BB962C8B-B14F-4D97-AF65-F5344CB8AC3E}">
        <p14:creationId xmlns:p14="http://schemas.microsoft.com/office/powerpoint/2010/main" val="359516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9353119" y="2042744"/>
            <a:ext cx="7131118" cy="1171575"/>
          </a:xfrm>
          <a:prstGeom prst="rect">
            <a:avLst/>
          </a:prstGeom>
        </p:spPr>
        <p:txBody>
          <a:bodyPr lIns="0" tIns="0" rIns="0" bIns="0" rtlCol="0" anchor="t">
            <a:spAutoFit/>
          </a:bodyPr>
          <a:lstStyle/>
          <a:p>
            <a:pPr algn="l">
              <a:lnSpc>
                <a:spcPts val="9119"/>
              </a:lnSpc>
            </a:pPr>
            <a:r>
              <a:rPr lang="en-US" sz="7599" b="1">
                <a:solidFill>
                  <a:srgbClr val="F7B4A7"/>
                </a:solidFill>
                <a:latin typeface="Josefin Sans Bold"/>
                <a:ea typeface="Josefin Sans Bold"/>
                <a:cs typeface="Josefin Sans Bold"/>
                <a:sym typeface="Josefin Sans Bold"/>
              </a:rPr>
              <a:t>Nội dung chính</a:t>
            </a:r>
          </a:p>
        </p:txBody>
      </p:sp>
      <p:sp>
        <p:nvSpPr>
          <p:cNvPr id="3" name="TextBox 3"/>
          <p:cNvSpPr txBox="1"/>
          <p:nvPr/>
        </p:nvSpPr>
        <p:spPr>
          <a:xfrm>
            <a:off x="8578057" y="3724672"/>
            <a:ext cx="8681243" cy="5027017"/>
          </a:xfrm>
          <a:prstGeom prst="rect">
            <a:avLst/>
          </a:prstGeom>
        </p:spPr>
        <p:txBody>
          <a:bodyPr lIns="0" tIns="0" rIns="0" bIns="0" rtlCol="0" anchor="t">
            <a:spAutoFit/>
          </a:bodyPr>
          <a:lstStyle/>
          <a:p>
            <a:pPr marL="761044" lvl="1" indent="-380522" algn="just">
              <a:lnSpc>
                <a:spcPts val="4934"/>
              </a:lnSpc>
              <a:buAutoNum type="arabicPeriod"/>
            </a:pP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Tìm</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hiểu</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về</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phép</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biển</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đổi</a:t>
            </a:r>
            <a:r>
              <a:rPr lang="en-US" sz="3524" dirty="0">
                <a:solidFill>
                  <a:srgbClr val="94DDDE"/>
                </a:solidFill>
                <a:latin typeface="Josefin Sans"/>
                <a:ea typeface="Josefin Sans"/>
                <a:cs typeface="Josefin Sans"/>
                <a:sym typeface="Josefin Sans"/>
              </a:rPr>
              <a:t> Fourier </a:t>
            </a:r>
            <a:r>
              <a:rPr lang="en-US" sz="3524" dirty="0" err="1">
                <a:solidFill>
                  <a:srgbClr val="94DDDE"/>
                </a:solidFill>
                <a:latin typeface="Josefin Sans"/>
                <a:ea typeface="Josefin Sans"/>
                <a:cs typeface="Josefin Sans"/>
                <a:sym typeface="Josefin Sans"/>
              </a:rPr>
              <a:t>nhanh</a:t>
            </a:r>
            <a:r>
              <a:rPr lang="en-US" sz="3524" dirty="0">
                <a:solidFill>
                  <a:srgbClr val="94DDDE"/>
                </a:solidFill>
                <a:latin typeface="Josefin Sans"/>
                <a:ea typeface="Josefin Sans"/>
                <a:cs typeface="Josefin Sans"/>
                <a:sym typeface="Josefin Sans"/>
              </a:rPr>
              <a:t> FFT</a:t>
            </a:r>
          </a:p>
          <a:p>
            <a:pPr marL="761044" lvl="1" indent="-380522" algn="just">
              <a:lnSpc>
                <a:spcPts val="4934"/>
              </a:lnSpc>
              <a:buAutoNum type="arabicPeriod"/>
            </a:pP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Giới</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thiệu</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về</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thư</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viện</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cuFFT</a:t>
            </a:r>
            <a:endParaRPr lang="en-US" sz="3524" dirty="0">
              <a:solidFill>
                <a:srgbClr val="94DDDE"/>
              </a:solidFill>
              <a:latin typeface="Josefin Sans"/>
              <a:ea typeface="Josefin Sans"/>
              <a:cs typeface="Josefin Sans"/>
              <a:sym typeface="Josefin Sans"/>
            </a:endParaRPr>
          </a:p>
          <a:p>
            <a:pPr marL="761044" lvl="1" indent="-380522" algn="just">
              <a:lnSpc>
                <a:spcPts val="4934"/>
              </a:lnSpc>
              <a:buAutoNum type="arabicPeriod"/>
            </a:pP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Kỹ</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thuật</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lập</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trình</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với</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cuFFT</a:t>
            </a:r>
            <a:endParaRPr lang="en-US" sz="3524" dirty="0">
              <a:solidFill>
                <a:srgbClr val="94DDDE"/>
              </a:solidFill>
              <a:latin typeface="Josefin Sans"/>
              <a:ea typeface="Josefin Sans"/>
              <a:cs typeface="Josefin Sans"/>
              <a:sym typeface="Josefin Sans"/>
            </a:endParaRPr>
          </a:p>
          <a:p>
            <a:pPr marL="761044" lvl="1" indent="-380522" algn="just">
              <a:lnSpc>
                <a:spcPts val="4934"/>
              </a:lnSpc>
              <a:buAutoNum type="arabicPeriod"/>
            </a:pP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Đánh</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giá</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hiệu</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năng</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sử</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dụng</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cuFFT</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và</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các</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vấn</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đề</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khi</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sử</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dụng</a:t>
            </a:r>
            <a:r>
              <a:rPr lang="en-US" sz="3524" dirty="0">
                <a:solidFill>
                  <a:srgbClr val="94DDDE"/>
                </a:solidFill>
                <a:latin typeface="Josefin Sans"/>
                <a:ea typeface="Josefin Sans"/>
                <a:cs typeface="Josefin Sans"/>
                <a:sym typeface="Josefin Sans"/>
              </a:rPr>
              <a:t> </a:t>
            </a:r>
            <a:r>
              <a:rPr lang="en-US" sz="3524" dirty="0" smtClean="0">
                <a:solidFill>
                  <a:srgbClr val="94DDDE"/>
                </a:solidFill>
                <a:latin typeface="Josefin Sans"/>
                <a:ea typeface="Josefin Sans"/>
                <a:cs typeface="Josefin Sans"/>
                <a:sym typeface="Josefin Sans"/>
              </a:rPr>
              <a:t>FFT</a:t>
            </a:r>
          </a:p>
          <a:p>
            <a:pPr marL="761044" lvl="1" indent="-380522" algn="just">
              <a:lnSpc>
                <a:spcPts val="4934"/>
              </a:lnSpc>
              <a:buAutoNum type="arabicPeriod"/>
            </a:pPr>
            <a:r>
              <a:rPr lang="en-US" sz="3524" dirty="0" err="1" smtClean="0">
                <a:solidFill>
                  <a:srgbClr val="94DDDE"/>
                </a:solidFill>
                <a:latin typeface="Josefin Sans"/>
                <a:ea typeface="Josefin Sans"/>
                <a:cs typeface="Josefin Sans"/>
                <a:sym typeface="Josefin Sans"/>
              </a:rPr>
              <a:t>Cách</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cài</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đặt</a:t>
            </a:r>
            <a:r>
              <a:rPr lang="en-US" sz="3524" dirty="0" smtClean="0">
                <a:solidFill>
                  <a:srgbClr val="94DDDE"/>
                </a:solidFill>
                <a:latin typeface="Josefin Sans"/>
                <a:ea typeface="Josefin Sans"/>
                <a:cs typeface="Josefin Sans"/>
                <a:sym typeface="Josefin Sans"/>
              </a:rPr>
              <a:t> CUDA </a:t>
            </a:r>
            <a:r>
              <a:rPr lang="en-US" sz="3524" dirty="0" err="1" smtClean="0">
                <a:solidFill>
                  <a:srgbClr val="94DDDE"/>
                </a:solidFill>
                <a:latin typeface="Josefin Sans"/>
                <a:ea typeface="Josefin Sans"/>
                <a:cs typeface="Josefin Sans"/>
                <a:sym typeface="Josefin Sans"/>
              </a:rPr>
              <a:t>và</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sự</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dụng</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cuFFT</a:t>
            </a:r>
            <a:endParaRPr lang="en-US" sz="3524" dirty="0" smtClean="0">
              <a:solidFill>
                <a:srgbClr val="94DDDE"/>
              </a:solidFill>
              <a:latin typeface="Josefin Sans"/>
              <a:ea typeface="Josefin Sans"/>
              <a:cs typeface="Josefin Sans"/>
              <a:sym typeface="Josefin Sans"/>
            </a:endParaRPr>
          </a:p>
          <a:p>
            <a:pPr marL="761044" lvl="1" indent="-380522" algn="just">
              <a:lnSpc>
                <a:spcPts val="4934"/>
              </a:lnSpc>
              <a:buAutoNum type="arabicPeriod"/>
            </a:pPr>
            <a:r>
              <a:rPr lang="en-US" sz="3524" dirty="0" err="1" smtClean="0">
                <a:solidFill>
                  <a:srgbClr val="94DDDE"/>
                </a:solidFill>
                <a:latin typeface="Josefin Sans"/>
                <a:ea typeface="Josefin Sans"/>
                <a:cs typeface="Josefin Sans"/>
                <a:sym typeface="Josefin Sans"/>
              </a:rPr>
              <a:t>Một</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số</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bài</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toán</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mẫu</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sử</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dụng</a:t>
            </a:r>
            <a:r>
              <a:rPr lang="en-US" sz="3524" dirty="0" smtClean="0">
                <a:solidFill>
                  <a:srgbClr val="94DDDE"/>
                </a:solidFill>
                <a:latin typeface="Josefin Sans"/>
                <a:ea typeface="Josefin Sans"/>
                <a:cs typeface="Josefin Sans"/>
                <a:sym typeface="Josefin Sans"/>
              </a:rPr>
              <a:t> </a:t>
            </a:r>
            <a:r>
              <a:rPr lang="en-US" sz="3524" dirty="0" err="1" smtClean="0">
                <a:solidFill>
                  <a:srgbClr val="94DDDE"/>
                </a:solidFill>
                <a:latin typeface="Josefin Sans"/>
                <a:ea typeface="Josefin Sans"/>
                <a:cs typeface="Josefin Sans"/>
                <a:sym typeface="Josefin Sans"/>
              </a:rPr>
              <a:t>cuFFT</a:t>
            </a:r>
            <a:endParaRPr lang="en-US" sz="3524" dirty="0">
              <a:solidFill>
                <a:srgbClr val="94DDDE"/>
              </a:solidFill>
              <a:latin typeface="Josefin Sans"/>
              <a:ea typeface="Josefin Sans"/>
              <a:cs typeface="Josefin Sans"/>
              <a:sym typeface="Josefin Sans"/>
            </a:endParaRPr>
          </a:p>
        </p:txBody>
      </p:sp>
      <p:sp>
        <p:nvSpPr>
          <p:cNvPr id="4" name="Freeform 4"/>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vi-VN"/>
          </a:p>
        </p:txBody>
      </p:sp>
      <p:sp>
        <p:nvSpPr>
          <p:cNvPr id="5" name="Freeform 5"/>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vi-VN"/>
          </a:p>
        </p:txBody>
      </p:sp>
      <p:sp>
        <p:nvSpPr>
          <p:cNvPr id="6" name="Freeform 6"/>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7" name="TextBox 6"/>
          <p:cNvSpPr txBox="1"/>
          <p:nvPr/>
        </p:nvSpPr>
        <p:spPr>
          <a:xfrm>
            <a:off x="3048000" y="495300"/>
            <a:ext cx="11887200" cy="892552"/>
          </a:xfrm>
          <a:prstGeom prst="rect">
            <a:avLst/>
          </a:prstGeom>
          <a:noFill/>
        </p:spPr>
        <p:txBody>
          <a:bodyPr wrap="square" rtlCol="0">
            <a:spAutoFit/>
          </a:bodyPr>
          <a:lstStyle/>
          <a:p>
            <a:pPr algn="ctr"/>
            <a:r>
              <a:rPr lang="en-US" sz="5200" dirty="0" err="1">
                <a:latin typeface="Josefin Sans" panose="020B0604020202020204" charset="-93"/>
              </a:rPr>
              <a:t>Các</a:t>
            </a:r>
            <a:r>
              <a:rPr lang="en-US" sz="5200" dirty="0">
                <a:latin typeface="Josefin Sans" panose="020B0604020202020204" charset="-93"/>
              </a:rPr>
              <a:t> </a:t>
            </a:r>
            <a:r>
              <a:rPr lang="en-US" sz="5200" dirty="0" err="1">
                <a:latin typeface="Josefin Sans" panose="020B0604020202020204" charset="-93"/>
              </a:rPr>
              <a:t>ví</a:t>
            </a:r>
            <a:r>
              <a:rPr lang="en-US" sz="5200" dirty="0">
                <a:latin typeface="Josefin Sans" panose="020B0604020202020204" charset="-93"/>
              </a:rPr>
              <a:t> </a:t>
            </a:r>
            <a:r>
              <a:rPr lang="en-US" sz="5200" dirty="0" err="1">
                <a:latin typeface="Josefin Sans" panose="020B0604020202020204" charset="-93"/>
              </a:rPr>
              <a:t>dụ</a:t>
            </a:r>
            <a:r>
              <a:rPr lang="en-US" sz="5200" dirty="0">
                <a:latin typeface="Josefin Sans" panose="020B0604020202020204" charset="-93"/>
              </a:rPr>
              <a:t> </a:t>
            </a:r>
            <a:r>
              <a:rPr lang="en-US" sz="5200" dirty="0" err="1">
                <a:latin typeface="Josefin Sans" panose="020B0604020202020204" charset="-93"/>
              </a:rPr>
              <a:t>thực</a:t>
            </a:r>
            <a:r>
              <a:rPr lang="en-US" sz="5200" dirty="0">
                <a:latin typeface="Josefin Sans" panose="020B0604020202020204" charset="-93"/>
              </a:rPr>
              <a:t> </a:t>
            </a:r>
            <a:r>
              <a:rPr lang="en-US" sz="5200" dirty="0" err="1">
                <a:latin typeface="Josefin Sans" panose="020B0604020202020204" charset="-93"/>
              </a:rPr>
              <a:t>tế</a:t>
            </a:r>
            <a:r>
              <a:rPr lang="en-US" sz="5200" dirty="0">
                <a:latin typeface="Josefin Sans" panose="020B0604020202020204" charset="-93"/>
              </a:rPr>
              <a:t> </a:t>
            </a:r>
            <a:r>
              <a:rPr lang="en-US" sz="5200" dirty="0" err="1">
                <a:latin typeface="Josefin Sans" panose="020B0604020202020204" charset="-93"/>
              </a:rPr>
              <a:t>của</a:t>
            </a:r>
            <a:r>
              <a:rPr lang="en-US" sz="5200" dirty="0">
                <a:latin typeface="Josefin Sans" panose="020B0604020202020204" charset="-93"/>
              </a:rPr>
              <a:t> </a:t>
            </a:r>
            <a:r>
              <a:rPr lang="en-US" sz="5200" dirty="0" err="1">
                <a:latin typeface="Josefin Sans" panose="020B0604020202020204" charset="-93"/>
              </a:rPr>
              <a:t>cuFFT</a:t>
            </a:r>
            <a:endParaRPr lang="en-US" sz="5200" dirty="0">
              <a:latin typeface="Josefin Sans" panose="020B0604020202020204" charset="-93"/>
            </a:endParaRPr>
          </a:p>
        </p:txBody>
      </p:sp>
      <p:pic>
        <p:nvPicPr>
          <p:cNvPr id="3" name="Picture 2"/>
          <p:cNvPicPr>
            <a:picLocks noChangeAspect="1"/>
          </p:cNvPicPr>
          <p:nvPr/>
        </p:nvPicPr>
        <p:blipFill>
          <a:blip r:embed="rId2"/>
          <a:stretch>
            <a:fillRect/>
          </a:stretch>
        </p:blipFill>
        <p:spPr>
          <a:xfrm>
            <a:off x="1143000" y="3162300"/>
            <a:ext cx="4465820" cy="2971800"/>
          </a:xfrm>
          <a:prstGeom prst="rect">
            <a:avLst/>
          </a:prstGeom>
        </p:spPr>
      </p:pic>
      <p:pic>
        <p:nvPicPr>
          <p:cNvPr id="5" name="Picture 4"/>
          <p:cNvPicPr>
            <a:picLocks noChangeAspect="1"/>
          </p:cNvPicPr>
          <p:nvPr/>
        </p:nvPicPr>
        <p:blipFill>
          <a:blip r:embed="rId3"/>
          <a:stretch>
            <a:fillRect/>
          </a:stretch>
        </p:blipFill>
        <p:spPr>
          <a:xfrm>
            <a:off x="6781800" y="3162300"/>
            <a:ext cx="4665228" cy="2971800"/>
          </a:xfrm>
          <a:prstGeom prst="rect">
            <a:avLst/>
          </a:prstGeom>
        </p:spPr>
      </p:pic>
      <p:pic>
        <p:nvPicPr>
          <p:cNvPr id="6" name="Picture 5"/>
          <p:cNvPicPr>
            <a:picLocks noChangeAspect="1"/>
          </p:cNvPicPr>
          <p:nvPr/>
        </p:nvPicPr>
        <p:blipFill>
          <a:blip r:embed="rId4"/>
          <a:stretch>
            <a:fillRect/>
          </a:stretch>
        </p:blipFill>
        <p:spPr>
          <a:xfrm>
            <a:off x="12658108" y="3162300"/>
            <a:ext cx="5283200" cy="2971800"/>
          </a:xfrm>
          <a:prstGeom prst="rect">
            <a:avLst/>
          </a:prstGeom>
        </p:spPr>
      </p:pic>
      <p:sp>
        <p:nvSpPr>
          <p:cNvPr id="9" name="TextBox 8"/>
          <p:cNvSpPr txBox="1"/>
          <p:nvPr/>
        </p:nvSpPr>
        <p:spPr>
          <a:xfrm>
            <a:off x="1447800" y="6438900"/>
            <a:ext cx="3962400" cy="2246769"/>
          </a:xfrm>
          <a:prstGeom prst="rect">
            <a:avLst/>
          </a:prstGeom>
          <a:noFill/>
        </p:spPr>
        <p:txBody>
          <a:bodyPr wrap="square" rtlCol="0">
            <a:spAutoFit/>
          </a:bodyPr>
          <a:lstStyle/>
          <a:p>
            <a:r>
              <a:rPr lang="en-US" sz="2000" dirty="0" err="1">
                <a:latin typeface="Josefin Sans" panose="020B0604020202020204" charset="-93"/>
              </a:rPr>
              <a:t>Chẩn</a:t>
            </a:r>
            <a:r>
              <a:rPr lang="en-US" sz="2000" dirty="0">
                <a:latin typeface="Josefin Sans" panose="020B0604020202020204" charset="-93"/>
              </a:rPr>
              <a:t> </a:t>
            </a:r>
            <a:r>
              <a:rPr lang="en-US" sz="2000" dirty="0" err="1">
                <a:latin typeface="Josefin Sans" panose="020B0604020202020204" charset="-93"/>
              </a:rPr>
              <a:t>đoán</a:t>
            </a:r>
            <a:r>
              <a:rPr lang="en-US" sz="2000" dirty="0">
                <a:latin typeface="Josefin Sans" panose="020B0604020202020204" charset="-93"/>
              </a:rPr>
              <a:t> </a:t>
            </a:r>
            <a:r>
              <a:rPr lang="en-US" sz="2000" dirty="0" err="1">
                <a:latin typeface="Josefin Sans" panose="020B0604020202020204" charset="-93"/>
              </a:rPr>
              <a:t>hình</a:t>
            </a:r>
            <a:r>
              <a:rPr lang="en-US" sz="2000" dirty="0">
                <a:latin typeface="Josefin Sans" panose="020B0604020202020204" charset="-93"/>
              </a:rPr>
              <a:t> </a:t>
            </a:r>
            <a:r>
              <a:rPr lang="en-US" sz="2000" dirty="0" err="1">
                <a:latin typeface="Josefin Sans" panose="020B0604020202020204" charset="-93"/>
              </a:rPr>
              <a:t>ảnh</a:t>
            </a:r>
            <a:r>
              <a:rPr lang="en-US" sz="2000" dirty="0">
                <a:latin typeface="Josefin Sans" panose="020B0604020202020204" charset="-93"/>
              </a:rPr>
              <a:t> y </a:t>
            </a:r>
            <a:r>
              <a:rPr lang="en-US" sz="2000" dirty="0" err="1">
                <a:latin typeface="Josefin Sans" panose="020B0604020202020204" charset="-93"/>
              </a:rPr>
              <a:t>tế</a:t>
            </a:r>
            <a:r>
              <a:rPr lang="en-US" sz="2000" dirty="0">
                <a:latin typeface="Josefin Sans" panose="020B0604020202020204" charset="-93"/>
              </a:rPr>
              <a:t> (MRI)</a:t>
            </a:r>
          </a:p>
          <a:p>
            <a:endParaRPr lang="en-US" sz="2000" dirty="0">
              <a:latin typeface="Josefin Sans" panose="020B0604020202020204" charset="-93"/>
            </a:endParaRPr>
          </a:p>
          <a:p>
            <a:pPr algn="just"/>
            <a:r>
              <a:rPr lang="vi-VN" sz="2000" dirty="0"/>
              <a:t>cuFFT tăng tốc biến đổi Fourier trong tái tạo hình ảnh MRI, giúp xử lý gần như theo thời gian thực, từ đó nâng cao hiệu quả chẩn đoán.</a:t>
            </a:r>
            <a:endParaRPr lang="en-US" sz="2000" dirty="0">
              <a:latin typeface="Josefin Sans" panose="020B0604020202020204" charset="-93"/>
            </a:endParaRPr>
          </a:p>
        </p:txBody>
      </p:sp>
      <p:sp>
        <p:nvSpPr>
          <p:cNvPr id="10" name="TextBox 9"/>
          <p:cNvSpPr txBox="1"/>
          <p:nvPr/>
        </p:nvSpPr>
        <p:spPr>
          <a:xfrm>
            <a:off x="6773286" y="6438900"/>
            <a:ext cx="4436628" cy="1938992"/>
          </a:xfrm>
          <a:prstGeom prst="rect">
            <a:avLst/>
          </a:prstGeom>
          <a:noFill/>
        </p:spPr>
        <p:txBody>
          <a:bodyPr wrap="square" rtlCol="0">
            <a:spAutoFit/>
          </a:bodyPr>
          <a:lstStyle/>
          <a:p>
            <a:r>
              <a:rPr lang="en-US" sz="2000" dirty="0" err="1">
                <a:latin typeface="Josefin Sans" panose="020B0604020202020204" charset="-93"/>
              </a:rPr>
              <a:t>Thiên</a:t>
            </a:r>
            <a:r>
              <a:rPr lang="en-US" sz="2000" dirty="0">
                <a:latin typeface="Josefin Sans" panose="020B0604020202020204" charset="-93"/>
              </a:rPr>
              <a:t> </a:t>
            </a:r>
            <a:r>
              <a:rPr lang="en-US" sz="2000" dirty="0" err="1">
                <a:latin typeface="Josefin Sans" panose="020B0604020202020204" charset="-93"/>
              </a:rPr>
              <a:t>văn</a:t>
            </a:r>
            <a:r>
              <a:rPr lang="en-US" sz="2000" dirty="0">
                <a:latin typeface="Josefin Sans" panose="020B0604020202020204" charset="-93"/>
              </a:rPr>
              <a:t> </a:t>
            </a:r>
            <a:r>
              <a:rPr lang="en-US" sz="2000" dirty="0" err="1">
                <a:latin typeface="Josefin Sans" panose="020B0604020202020204" charset="-93"/>
              </a:rPr>
              <a:t>học</a:t>
            </a:r>
            <a:r>
              <a:rPr lang="en-US" sz="2000" dirty="0">
                <a:latin typeface="Josefin Sans" panose="020B0604020202020204" charset="-93"/>
              </a:rPr>
              <a:t> </a:t>
            </a:r>
            <a:r>
              <a:rPr lang="en-US" sz="2000" dirty="0" err="1">
                <a:latin typeface="Josefin Sans" panose="020B0604020202020204" charset="-93"/>
              </a:rPr>
              <a:t>và</a:t>
            </a:r>
            <a:r>
              <a:rPr lang="en-US" sz="2000" dirty="0">
                <a:latin typeface="Josefin Sans" panose="020B0604020202020204" charset="-93"/>
              </a:rPr>
              <a:t> </a:t>
            </a:r>
            <a:r>
              <a:rPr lang="en-US" sz="2000" dirty="0" err="1">
                <a:latin typeface="Josefin Sans" panose="020B0604020202020204" charset="-93"/>
              </a:rPr>
              <a:t>xử</a:t>
            </a:r>
            <a:r>
              <a:rPr lang="en-US" sz="2000" dirty="0">
                <a:latin typeface="Josefin Sans" panose="020B0604020202020204" charset="-93"/>
              </a:rPr>
              <a:t> </a:t>
            </a:r>
            <a:r>
              <a:rPr lang="en-US" sz="2000" dirty="0" err="1">
                <a:latin typeface="Josefin Sans" panose="020B0604020202020204" charset="-93"/>
              </a:rPr>
              <a:t>lý</a:t>
            </a:r>
            <a:r>
              <a:rPr lang="en-US" sz="2000" dirty="0">
                <a:latin typeface="Josefin Sans" panose="020B0604020202020204" charset="-93"/>
              </a:rPr>
              <a:t> </a:t>
            </a:r>
            <a:r>
              <a:rPr lang="en-US" sz="2000" dirty="0" err="1">
                <a:latin typeface="Josefin Sans" panose="020B0604020202020204" charset="-93"/>
              </a:rPr>
              <a:t>tín</a:t>
            </a:r>
            <a:r>
              <a:rPr lang="en-US" sz="2000" dirty="0">
                <a:latin typeface="Josefin Sans" panose="020B0604020202020204" charset="-93"/>
              </a:rPr>
              <a:t> </a:t>
            </a:r>
            <a:r>
              <a:rPr lang="en-US" sz="2000" dirty="0" err="1">
                <a:latin typeface="Josefin Sans" panose="020B0604020202020204" charset="-93"/>
              </a:rPr>
              <a:t>hiệu</a:t>
            </a:r>
            <a:r>
              <a:rPr lang="en-US" sz="2000" dirty="0">
                <a:latin typeface="Josefin Sans" panose="020B0604020202020204" charset="-93"/>
              </a:rPr>
              <a:t> radio</a:t>
            </a:r>
          </a:p>
          <a:p>
            <a:endParaRPr lang="en-US" sz="2000" dirty="0">
              <a:latin typeface="Josefin Sans" panose="020B0604020202020204" charset="-93"/>
            </a:endParaRPr>
          </a:p>
          <a:p>
            <a:pPr algn="just"/>
            <a:r>
              <a:rPr lang="vi-VN" sz="2000" dirty="0"/>
              <a:t>Các dự án lớn như SKA sử dụng cuFFT để xử lý nhanh tín hiệu từ không gian, hỗ trợ phân tích dữ liệu thiên văn một cách hiệu quả.</a:t>
            </a:r>
            <a:endParaRPr lang="en-US" sz="2000" dirty="0">
              <a:latin typeface="Josefin Sans" panose="020B0604020202020204" charset="-93"/>
            </a:endParaRPr>
          </a:p>
        </p:txBody>
      </p:sp>
      <p:sp>
        <p:nvSpPr>
          <p:cNvPr id="11" name="TextBox 10"/>
          <p:cNvSpPr txBox="1"/>
          <p:nvPr/>
        </p:nvSpPr>
        <p:spPr>
          <a:xfrm>
            <a:off x="13318508" y="6419850"/>
            <a:ext cx="3962400" cy="2554545"/>
          </a:xfrm>
          <a:prstGeom prst="rect">
            <a:avLst/>
          </a:prstGeom>
          <a:noFill/>
        </p:spPr>
        <p:txBody>
          <a:bodyPr wrap="square" rtlCol="0">
            <a:spAutoFit/>
          </a:bodyPr>
          <a:lstStyle/>
          <a:p>
            <a:pPr algn="ctr"/>
            <a:r>
              <a:rPr lang="en-US" sz="2000" dirty="0" err="1">
                <a:latin typeface="Josefin Sans" panose="020B0604020202020204" charset="-93"/>
              </a:rPr>
              <a:t>Mô</a:t>
            </a:r>
            <a:r>
              <a:rPr lang="en-US" sz="2000" dirty="0">
                <a:latin typeface="Josefin Sans" panose="020B0604020202020204" charset="-93"/>
              </a:rPr>
              <a:t> </a:t>
            </a:r>
            <a:r>
              <a:rPr lang="en-US" sz="2000" dirty="0" err="1">
                <a:latin typeface="Josefin Sans" panose="020B0604020202020204" charset="-93"/>
              </a:rPr>
              <a:t>phỏng</a:t>
            </a:r>
            <a:r>
              <a:rPr lang="en-US" sz="2000" dirty="0">
                <a:latin typeface="Josefin Sans" panose="020B0604020202020204" charset="-93"/>
              </a:rPr>
              <a:t> </a:t>
            </a:r>
            <a:r>
              <a:rPr lang="en-US" sz="2000" dirty="0" err="1">
                <a:latin typeface="Josefin Sans" panose="020B0604020202020204" charset="-93"/>
              </a:rPr>
              <a:t>vật</a:t>
            </a:r>
            <a:r>
              <a:rPr lang="en-US" sz="2000" dirty="0">
                <a:latin typeface="Josefin Sans" panose="020B0604020202020204" charset="-93"/>
              </a:rPr>
              <a:t> </a:t>
            </a:r>
            <a:r>
              <a:rPr lang="en-US" sz="2000" dirty="0" err="1">
                <a:latin typeface="Josefin Sans" panose="020B0604020202020204" charset="-93"/>
              </a:rPr>
              <a:t>lý</a:t>
            </a:r>
            <a:r>
              <a:rPr lang="en-US" sz="2000" dirty="0">
                <a:latin typeface="Josefin Sans" panose="020B0604020202020204" charset="-93"/>
              </a:rPr>
              <a:t> </a:t>
            </a:r>
          </a:p>
          <a:p>
            <a:pPr algn="ctr"/>
            <a:r>
              <a:rPr lang="en-US" sz="2000" dirty="0">
                <a:latin typeface="Josefin Sans" panose="020B0604020202020204" charset="-93"/>
              </a:rPr>
              <a:t>(</a:t>
            </a:r>
            <a:r>
              <a:rPr lang="en-US" sz="2000" dirty="0" err="1">
                <a:latin typeface="Josefin Sans" panose="020B0604020202020204" charset="-93"/>
              </a:rPr>
              <a:t>ví</a:t>
            </a:r>
            <a:r>
              <a:rPr lang="en-US" sz="2000" dirty="0">
                <a:latin typeface="Josefin Sans" panose="020B0604020202020204" charset="-93"/>
              </a:rPr>
              <a:t> </a:t>
            </a:r>
            <a:r>
              <a:rPr lang="en-US" sz="2000" dirty="0" err="1">
                <a:latin typeface="Josefin Sans" panose="020B0604020202020204" charset="-93"/>
              </a:rPr>
              <a:t>dụ</a:t>
            </a:r>
            <a:r>
              <a:rPr lang="en-US" sz="2000" dirty="0">
                <a:latin typeface="Josefin Sans" panose="020B0604020202020204" charset="-93"/>
              </a:rPr>
              <a:t>: </a:t>
            </a:r>
            <a:r>
              <a:rPr lang="en-US" sz="2000" dirty="0" err="1">
                <a:latin typeface="Josefin Sans" panose="020B0604020202020204" charset="-93"/>
              </a:rPr>
              <a:t>Động</a:t>
            </a:r>
            <a:r>
              <a:rPr lang="en-US" sz="2000" dirty="0">
                <a:latin typeface="Josefin Sans" panose="020B0604020202020204" charset="-93"/>
              </a:rPr>
              <a:t> </a:t>
            </a:r>
            <a:r>
              <a:rPr lang="en-US" sz="2000" dirty="0" err="1">
                <a:latin typeface="Josefin Sans" panose="020B0604020202020204" charset="-93"/>
              </a:rPr>
              <a:t>lực</a:t>
            </a:r>
            <a:r>
              <a:rPr lang="en-US" sz="2000" dirty="0">
                <a:latin typeface="Josefin Sans" panose="020B0604020202020204" charset="-93"/>
              </a:rPr>
              <a:t> </a:t>
            </a:r>
            <a:r>
              <a:rPr lang="en-US" sz="2000" dirty="0" err="1">
                <a:latin typeface="Josefin Sans" panose="020B0604020202020204" charset="-93"/>
              </a:rPr>
              <a:t>học</a:t>
            </a:r>
            <a:r>
              <a:rPr lang="en-US" sz="2000" dirty="0">
                <a:latin typeface="Josefin Sans" panose="020B0604020202020204" charset="-93"/>
              </a:rPr>
              <a:t> </a:t>
            </a:r>
            <a:r>
              <a:rPr lang="en-US" sz="2000" dirty="0" err="1">
                <a:latin typeface="Josefin Sans" panose="020B0604020202020204" charset="-93"/>
              </a:rPr>
              <a:t>chất</a:t>
            </a:r>
            <a:r>
              <a:rPr lang="en-US" sz="2000" dirty="0">
                <a:latin typeface="Josefin Sans" panose="020B0604020202020204" charset="-93"/>
              </a:rPr>
              <a:t> </a:t>
            </a:r>
            <a:r>
              <a:rPr lang="en-US" sz="2000" dirty="0" err="1">
                <a:latin typeface="Josefin Sans" panose="020B0604020202020204" charset="-93"/>
              </a:rPr>
              <a:t>lỏng</a:t>
            </a:r>
            <a:r>
              <a:rPr lang="en-US" sz="2000" dirty="0">
                <a:latin typeface="Josefin Sans" panose="020B0604020202020204" charset="-93"/>
              </a:rPr>
              <a:t>)</a:t>
            </a:r>
          </a:p>
          <a:p>
            <a:pPr algn="ctr"/>
            <a:endParaRPr lang="en-US" sz="2000" dirty="0">
              <a:latin typeface="Josefin Sans" panose="020B0604020202020204" charset="-93"/>
            </a:endParaRPr>
          </a:p>
          <a:p>
            <a:pPr algn="just"/>
            <a:r>
              <a:rPr lang="vi-VN" sz="2000" dirty="0"/>
              <a:t>Trong mô phỏng như động lực học chất lỏng, cuFFT thực hiện phép biến đổi Fourier phức tạp trên GPU, giúp mô phỏng nhanh và chính xác hơn.</a:t>
            </a:r>
            <a:endParaRPr lang="en-US" sz="2000" dirty="0">
              <a:latin typeface="Josefin Sans" panose="020B0604020202020204" charset="-93"/>
            </a:endParaRPr>
          </a:p>
        </p:txBody>
      </p:sp>
    </p:spTree>
    <p:extLst>
      <p:ext uri="{BB962C8B-B14F-4D97-AF65-F5344CB8AC3E}">
        <p14:creationId xmlns:p14="http://schemas.microsoft.com/office/powerpoint/2010/main" val="40370393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0054AF-49E7-1D01-66B2-FB3BD1E1356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683509" cy="10287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669793" cy="10287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8A8FEC2-27A1-E6FC-FA10-93D08D10BD71}"/>
              </a:ext>
            </a:extLst>
          </p:cNvPr>
          <p:cNvSpPr txBox="1"/>
          <p:nvPr/>
        </p:nvSpPr>
        <p:spPr>
          <a:xfrm>
            <a:off x="748665" y="2558291"/>
            <a:ext cx="5157216" cy="1858518"/>
          </a:xfrm>
          <a:prstGeom prst="rect">
            <a:avLst/>
          </a:prstGeom>
        </p:spPr>
        <p:txBody>
          <a:bodyPr vert="horz" lIns="91440" tIns="45720" rIns="91440" bIns="45720" rtlCol="0" anchor="ctr">
            <a:normAutofit/>
          </a:bodyPr>
          <a:lstStyle/>
          <a:p>
            <a:pPr marL="0" lvl="1">
              <a:lnSpc>
                <a:spcPct val="90000"/>
              </a:lnSpc>
              <a:spcBef>
                <a:spcPct val="0"/>
              </a:spcBef>
              <a:spcAft>
                <a:spcPts val="600"/>
              </a:spcAft>
            </a:pPr>
            <a:r>
              <a:rPr lang="en-US" sz="4200" kern="1200" dirty="0" smtClean="0">
                <a:latin typeface="Josefin Sans" panose="020B0604020202020204" charset="-93"/>
                <a:ea typeface="+mj-ea"/>
                <a:cs typeface="+mj-cs"/>
              </a:rPr>
              <a:t>5. </a:t>
            </a:r>
            <a:r>
              <a:rPr lang="en-US" sz="3524" dirty="0" err="1" smtClean="0">
                <a:latin typeface="Josefin Sans" panose="020B0604020202020204" charset="-93"/>
                <a:ea typeface="Josefin Sans"/>
                <a:cs typeface="Josefin Sans"/>
                <a:sym typeface="Josefin Sans"/>
              </a:rPr>
              <a:t>Cách</a:t>
            </a:r>
            <a:r>
              <a:rPr lang="en-US" sz="3524" dirty="0" smtClean="0">
                <a:latin typeface="Josefin Sans" panose="020B0604020202020204" charset="-93"/>
                <a:ea typeface="Josefin Sans"/>
                <a:cs typeface="Josefin Sans"/>
                <a:sym typeface="Josefin Sans"/>
              </a:rPr>
              <a:t> </a:t>
            </a:r>
            <a:r>
              <a:rPr lang="en-US" sz="3524" dirty="0" err="1" smtClean="0">
                <a:latin typeface="Josefin Sans" panose="020B0604020202020204" charset="-93"/>
                <a:ea typeface="Josefin Sans"/>
                <a:cs typeface="Josefin Sans"/>
                <a:sym typeface="Josefin Sans"/>
              </a:rPr>
              <a:t>cài</a:t>
            </a:r>
            <a:r>
              <a:rPr lang="en-US" sz="3524" dirty="0" smtClean="0">
                <a:latin typeface="Josefin Sans" panose="020B0604020202020204" charset="-93"/>
                <a:ea typeface="Josefin Sans"/>
                <a:cs typeface="Josefin Sans"/>
                <a:sym typeface="Josefin Sans"/>
              </a:rPr>
              <a:t> </a:t>
            </a:r>
            <a:r>
              <a:rPr lang="en-US" sz="3524" dirty="0" err="1" smtClean="0">
                <a:latin typeface="Josefin Sans" panose="020B0604020202020204" charset="-93"/>
                <a:ea typeface="Josefin Sans"/>
                <a:cs typeface="Josefin Sans"/>
                <a:sym typeface="Josefin Sans"/>
              </a:rPr>
              <a:t>đặt</a:t>
            </a:r>
            <a:r>
              <a:rPr lang="en-US" sz="3524" dirty="0" smtClean="0">
                <a:latin typeface="Josefin Sans" panose="020B0604020202020204" charset="-93"/>
                <a:ea typeface="Josefin Sans"/>
                <a:cs typeface="Josefin Sans"/>
                <a:sym typeface="Josefin Sans"/>
              </a:rPr>
              <a:t> CUDA </a:t>
            </a:r>
            <a:r>
              <a:rPr lang="en-US" sz="3524" dirty="0" err="1" smtClean="0">
                <a:latin typeface="Josefin Sans" panose="020B0604020202020204" charset="-93"/>
                <a:ea typeface="Josefin Sans"/>
                <a:cs typeface="Josefin Sans"/>
                <a:sym typeface="Josefin Sans"/>
              </a:rPr>
              <a:t>và</a:t>
            </a:r>
            <a:r>
              <a:rPr lang="en-US" sz="3524" dirty="0" smtClean="0">
                <a:latin typeface="Josefin Sans" panose="020B0604020202020204" charset="-93"/>
                <a:ea typeface="Josefin Sans"/>
                <a:cs typeface="Josefin Sans"/>
                <a:sym typeface="Josefin Sans"/>
              </a:rPr>
              <a:t> </a:t>
            </a:r>
            <a:r>
              <a:rPr lang="en-US" sz="3524" dirty="0" err="1" smtClean="0">
                <a:latin typeface="Josefin Sans" panose="020B0604020202020204" charset="-93"/>
                <a:ea typeface="Josefin Sans"/>
                <a:cs typeface="Josefin Sans"/>
                <a:sym typeface="Josefin Sans"/>
              </a:rPr>
              <a:t>sự</a:t>
            </a:r>
            <a:r>
              <a:rPr lang="en-US" sz="3524" dirty="0" smtClean="0">
                <a:latin typeface="Josefin Sans" panose="020B0604020202020204" charset="-93"/>
                <a:ea typeface="Josefin Sans"/>
                <a:cs typeface="Josefin Sans"/>
                <a:sym typeface="Josefin Sans"/>
              </a:rPr>
              <a:t> </a:t>
            </a:r>
            <a:r>
              <a:rPr lang="en-US" sz="3524" dirty="0" err="1" smtClean="0">
                <a:latin typeface="Josefin Sans" panose="020B0604020202020204" charset="-93"/>
                <a:ea typeface="Josefin Sans"/>
                <a:cs typeface="Josefin Sans"/>
                <a:sym typeface="Josefin Sans"/>
              </a:rPr>
              <a:t>dụng</a:t>
            </a:r>
            <a:r>
              <a:rPr lang="en-US" sz="3524" dirty="0" smtClean="0">
                <a:latin typeface="Josefin Sans" panose="020B0604020202020204" charset="-93"/>
                <a:ea typeface="Josefin Sans"/>
                <a:cs typeface="Josefin Sans"/>
                <a:sym typeface="Josefin Sans"/>
              </a:rPr>
              <a:t> </a:t>
            </a:r>
            <a:r>
              <a:rPr lang="en-US" sz="3524" dirty="0" err="1" smtClean="0">
                <a:latin typeface="Josefin Sans" panose="020B0604020202020204" charset="-93"/>
                <a:ea typeface="Josefin Sans"/>
                <a:cs typeface="Josefin Sans"/>
                <a:sym typeface="Josefin Sans"/>
              </a:rPr>
              <a:t>cuFFT</a:t>
            </a:r>
            <a:endParaRPr lang="en-US" sz="3524" dirty="0" smtClean="0">
              <a:latin typeface="Josefin Sans" panose="020B0604020202020204" charset="-93"/>
              <a:ea typeface="Josefin Sans"/>
              <a:cs typeface="Josefin Sans"/>
              <a:sym typeface="Josefin Sans"/>
            </a:endParaRPr>
          </a:p>
          <a:p>
            <a:pPr>
              <a:lnSpc>
                <a:spcPct val="90000"/>
              </a:lnSpc>
              <a:spcBef>
                <a:spcPct val="0"/>
              </a:spcBef>
              <a:spcAft>
                <a:spcPts val="600"/>
              </a:spcAft>
            </a:pPr>
            <a:endParaRPr lang="en-US" sz="4200" kern="1200" dirty="0" smtClean="0">
              <a:latin typeface="Josefin Sans" panose="020B0604020202020204" charset="-93"/>
              <a:ea typeface="+mj-ea"/>
              <a:cs typeface="+mj-cs"/>
            </a:endParaRPr>
          </a:p>
          <a:p>
            <a:pPr>
              <a:lnSpc>
                <a:spcPct val="90000"/>
              </a:lnSpc>
              <a:spcBef>
                <a:spcPct val="0"/>
              </a:spcBef>
              <a:spcAft>
                <a:spcPts val="600"/>
              </a:spcAft>
            </a:pPr>
            <a:endParaRPr lang="en-US" sz="4200" kern="1200" dirty="0">
              <a:latin typeface="Josefin Sans" panose="020B0604020202020204" charset="-93"/>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819"/>
            <a:ext cx="192024" cy="980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839" y="3665220"/>
            <a:ext cx="507492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1AB24-B0E2-8A65-9C7A-4A69E260D812}"/>
              </a:ext>
            </a:extLst>
          </p:cNvPr>
          <p:cNvSpPr txBox="1"/>
          <p:nvPr/>
        </p:nvSpPr>
        <p:spPr>
          <a:xfrm>
            <a:off x="556641" y="4077081"/>
            <a:ext cx="5158359" cy="4810887"/>
          </a:xfrm>
          <a:prstGeom prst="rect">
            <a:avLst/>
          </a:prstGeom>
        </p:spPr>
        <p:txBody>
          <a:bodyPr vert="horz" lIns="91440" tIns="45720" rIns="91440" bIns="45720" rtlCol="0" anchor="t">
            <a:normAutofit/>
          </a:bodyPr>
          <a:lstStyle/>
          <a:p>
            <a:pPr>
              <a:lnSpc>
                <a:spcPct val="90000"/>
              </a:lnSpc>
              <a:spcAft>
                <a:spcPts val="600"/>
              </a:spcAft>
            </a:pPr>
            <a:r>
              <a:rPr lang="en-US" sz="2600" b="1" dirty="0">
                <a:latin typeface="Josefin Sans" panose="020B0604020202020204" charset="-93"/>
              </a:rPr>
              <a:t>1. </a:t>
            </a:r>
            <a:r>
              <a:rPr lang="en-US" sz="2600" b="1" dirty="0" err="1">
                <a:latin typeface="Josefin Sans" panose="020B0604020202020204" charset="-93"/>
              </a:rPr>
              <a:t>Kiểm</a:t>
            </a:r>
            <a:r>
              <a:rPr lang="en-US" sz="2600" b="1" dirty="0">
                <a:latin typeface="Josefin Sans" panose="020B0604020202020204" charset="-93"/>
              </a:rPr>
              <a:t> </a:t>
            </a:r>
            <a:r>
              <a:rPr lang="en-US" sz="2600" b="1" dirty="0" err="1">
                <a:latin typeface="Josefin Sans" panose="020B0604020202020204" charset="-93"/>
              </a:rPr>
              <a:t>tra</a:t>
            </a:r>
            <a:r>
              <a:rPr lang="en-US" sz="2600" b="1" dirty="0">
                <a:latin typeface="Josefin Sans" panose="020B0604020202020204" charset="-93"/>
              </a:rPr>
              <a:t> </a:t>
            </a:r>
            <a:r>
              <a:rPr lang="en-US" sz="2600" b="1" dirty="0" err="1">
                <a:latin typeface="Josefin Sans" panose="020B0604020202020204" charset="-93"/>
              </a:rPr>
              <a:t>phần</a:t>
            </a:r>
            <a:r>
              <a:rPr lang="en-US" sz="2600" b="1" dirty="0">
                <a:latin typeface="Josefin Sans" panose="020B0604020202020204" charset="-93"/>
              </a:rPr>
              <a:t> </a:t>
            </a:r>
            <a:r>
              <a:rPr lang="en-US" sz="2600" b="1" dirty="0" err="1">
                <a:latin typeface="Josefin Sans" panose="020B0604020202020204" charset="-93"/>
              </a:rPr>
              <a:t>cứng</a:t>
            </a:r>
            <a:r>
              <a:rPr lang="en-US" sz="2600" b="1" dirty="0">
                <a:latin typeface="Josefin Sans" panose="020B0604020202020204" charset="-93"/>
              </a:rPr>
              <a:t> </a:t>
            </a:r>
            <a:r>
              <a:rPr lang="en-US" sz="2600" b="1" dirty="0" err="1">
                <a:latin typeface="Josefin Sans" panose="020B0604020202020204" charset="-93"/>
              </a:rPr>
              <a:t>và</a:t>
            </a:r>
            <a:r>
              <a:rPr lang="en-US" sz="2600" b="1" dirty="0">
                <a:latin typeface="Josefin Sans" panose="020B0604020202020204" charset="-93"/>
              </a:rPr>
              <a:t> </a:t>
            </a:r>
            <a:r>
              <a:rPr lang="en-US" sz="2600" b="1" dirty="0" err="1">
                <a:latin typeface="Josefin Sans" panose="020B0604020202020204" charset="-93"/>
              </a:rPr>
              <a:t>phần</a:t>
            </a:r>
            <a:r>
              <a:rPr lang="en-US" sz="2600" b="1" dirty="0">
                <a:latin typeface="Josefin Sans" panose="020B0604020202020204" charset="-93"/>
              </a:rPr>
              <a:t> </a:t>
            </a:r>
            <a:r>
              <a:rPr lang="en-US" sz="2600" b="1" dirty="0" err="1">
                <a:latin typeface="Josefin Sans" panose="020B0604020202020204" charset="-93"/>
              </a:rPr>
              <a:t>mềm</a:t>
            </a:r>
            <a:endParaRPr lang="en-US" sz="2600" dirty="0">
              <a:latin typeface="Josefin Sans" panose="020B0604020202020204" charset="-93"/>
            </a:endParaRPr>
          </a:p>
          <a:p>
            <a:pPr lvl="0" indent="-228600">
              <a:lnSpc>
                <a:spcPct val="90000"/>
              </a:lnSpc>
              <a:spcAft>
                <a:spcPts val="600"/>
              </a:spcAft>
              <a:buFont typeface="Arial" panose="020B0604020202020204" pitchFamily="34" charset="0"/>
              <a:buChar char="•"/>
            </a:pPr>
            <a:r>
              <a:rPr lang="en-US" sz="2600" b="1" dirty="0">
                <a:latin typeface="Josefin Sans" panose="020B0604020202020204" charset="-93"/>
              </a:rPr>
              <a:t>+GPU</a:t>
            </a:r>
            <a:r>
              <a:rPr lang="en-US" sz="2600" dirty="0">
                <a:latin typeface="Josefin Sans" panose="020B0604020202020204" charset="-93"/>
              </a:rPr>
              <a:t>: </a:t>
            </a:r>
            <a:r>
              <a:rPr lang="en-US" sz="2600" dirty="0" err="1">
                <a:latin typeface="Josefin Sans" panose="020B0604020202020204" charset="-93"/>
              </a:rPr>
              <a:t>Đảm</a:t>
            </a:r>
            <a:r>
              <a:rPr lang="en-US" sz="2600" dirty="0">
                <a:latin typeface="Josefin Sans" panose="020B0604020202020204" charset="-93"/>
              </a:rPr>
              <a:t> </a:t>
            </a:r>
            <a:r>
              <a:rPr lang="en-US" sz="2600" dirty="0" err="1">
                <a:latin typeface="Josefin Sans" panose="020B0604020202020204" charset="-93"/>
              </a:rPr>
              <a:t>bảo</a:t>
            </a:r>
            <a:r>
              <a:rPr lang="en-US" sz="2600" dirty="0">
                <a:latin typeface="Josefin Sans" panose="020B0604020202020204" charset="-93"/>
              </a:rPr>
              <a:t> </a:t>
            </a:r>
            <a:r>
              <a:rPr lang="en-US" sz="2600" dirty="0" err="1">
                <a:latin typeface="Josefin Sans" panose="020B0604020202020204" charset="-93"/>
              </a:rPr>
              <a:t>rằng</a:t>
            </a:r>
            <a:r>
              <a:rPr lang="en-US" sz="2600" dirty="0">
                <a:latin typeface="Josefin Sans" panose="020B0604020202020204" charset="-93"/>
              </a:rPr>
              <a:t> GPU </a:t>
            </a:r>
            <a:r>
              <a:rPr lang="en-US" sz="2600" dirty="0" err="1">
                <a:latin typeface="Josefin Sans" panose="020B0604020202020204" charset="-93"/>
              </a:rPr>
              <a:t>của</a:t>
            </a:r>
            <a:r>
              <a:rPr lang="en-US" sz="2600" dirty="0">
                <a:latin typeface="Josefin Sans" panose="020B0604020202020204" charset="-93"/>
              </a:rPr>
              <a:t> </a:t>
            </a:r>
            <a:r>
              <a:rPr lang="en-US" sz="2600" dirty="0" err="1">
                <a:latin typeface="Josefin Sans" panose="020B0604020202020204" charset="-93"/>
              </a:rPr>
              <a:t>bạn</a:t>
            </a:r>
            <a:r>
              <a:rPr lang="en-US" sz="2600" dirty="0">
                <a:latin typeface="Josefin Sans" panose="020B0604020202020204" charset="-93"/>
              </a:rPr>
              <a:t> </a:t>
            </a:r>
            <a:r>
              <a:rPr lang="en-US" sz="2600" dirty="0" err="1">
                <a:latin typeface="Josefin Sans" panose="020B0604020202020204" charset="-93"/>
              </a:rPr>
              <a:t>hỗ</a:t>
            </a:r>
            <a:r>
              <a:rPr lang="en-US" sz="2600" dirty="0">
                <a:latin typeface="Josefin Sans" panose="020B0604020202020204" charset="-93"/>
              </a:rPr>
              <a:t> </a:t>
            </a:r>
            <a:r>
              <a:rPr lang="en-US" sz="2600" dirty="0" err="1">
                <a:latin typeface="Josefin Sans" panose="020B0604020202020204" charset="-93"/>
              </a:rPr>
              <a:t>trợ</a:t>
            </a:r>
            <a:r>
              <a:rPr lang="en-US" sz="2600" dirty="0">
                <a:latin typeface="Josefin Sans" panose="020B0604020202020204" charset="-93"/>
              </a:rPr>
              <a:t> CUDA (</a:t>
            </a:r>
            <a:r>
              <a:rPr lang="en-US" sz="2600" dirty="0" err="1">
                <a:latin typeface="Josefin Sans" panose="020B0604020202020204" charset="-93"/>
              </a:rPr>
              <a:t>hầu</a:t>
            </a:r>
            <a:r>
              <a:rPr lang="en-US" sz="2600" dirty="0">
                <a:latin typeface="Josefin Sans" panose="020B0604020202020204" charset="-93"/>
              </a:rPr>
              <a:t> </a:t>
            </a:r>
            <a:r>
              <a:rPr lang="en-US" sz="2600" dirty="0" err="1">
                <a:latin typeface="Josefin Sans" panose="020B0604020202020204" charset="-93"/>
              </a:rPr>
              <a:t>hết</a:t>
            </a:r>
            <a:r>
              <a:rPr lang="en-US" sz="2600" dirty="0">
                <a:latin typeface="Josefin Sans" panose="020B0604020202020204" charset="-93"/>
              </a:rPr>
              <a:t> </a:t>
            </a:r>
            <a:r>
              <a:rPr lang="en-US" sz="2600" dirty="0" err="1">
                <a:latin typeface="Josefin Sans" panose="020B0604020202020204" charset="-93"/>
              </a:rPr>
              <a:t>các</a:t>
            </a:r>
            <a:r>
              <a:rPr lang="en-US" sz="2600" dirty="0">
                <a:latin typeface="Josefin Sans" panose="020B0604020202020204" charset="-93"/>
              </a:rPr>
              <a:t> GPU NVIDIA </a:t>
            </a:r>
            <a:r>
              <a:rPr lang="en-US" sz="2600" dirty="0" err="1">
                <a:latin typeface="Josefin Sans" panose="020B0604020202020204" charset="-93"/>
              </a:rPr>
              <a:t>hiện</a:t>
            </a:r>
            <a:r>
              <a:rPr lang="en-US" sz="2600" dirty="0">
                <a:latin typeface="Josefin Sans" panose="020B0604020202020204" charset="-93"/>
              </a:rPr>
              <a:t> </a:t>
            </a:r>
            <a:r>
              <a:rPr lang="en-US" sz="2600" dirty="0" err="1">
                <a:latin typeface="Josefin Sans" panose="020B0604020202020204" charset="-93"/>
              </a:rPr>
              <a:t>đại</a:t>
            </a:r>
            <a:r>
              <a:rPr lang="en-US" sz="2600" dirty="0">
                <a:latin typeface="Josefin Sans" panose="020B0604020202020204" charset="-93"/>
              </a:rPr>
              <a:t> </a:t>
            </a:r>
            <a:r>
              <a:rPr lang="en-US" sz="2600" dirty="0" err="1">
                <a:latin typeface="Josefin Sans" panose="020B0604020202020204" charset="-93"/>
              </a:rPr>
              <a:t>đều</a:t>
            </a:r>
            <a:r>
              <a:rPr lang="en-US" sz="2600" dirty="0">
                <a:latin typeface="Josefin Sans" panose="020B0604020202020204" charset="-93"/>
              </a:rPr>
              <a:t> </a:t>
            </a:r>
            <a:r>
              <a:rPr lang="en-US" sz="2600" dirty="0" err="1">
                <a:latin typeface="Josefin Sans" panose="020B0604020202020204" charset="-93"/>
              </a:rPr>
              <a:t>hỗ</a:t>
            </a:r>
            <a:r>
              <a:rPr lang="en-US" sz="2600" dirty="0">
                <a:latin typeface="Josefin Sans" panose="020B0604020202020204" charset="-93"/>
              </a:rPr>
              <a:t> </a:t>
            </a:r>
            <a:r>
              <a:rPr lang="en-US" sz="2600" dirty="0" err="1">
                <a:latin typeface="Josefin Sans" panose="020B0604020202020204" charset="-93"/>
              </a:rPr>
              <a:t>trợ</a:t>
            </a:r>
            <a:r>
              <a:rPr lang="en-US" sz="2600" dirty="0">
                <a:latin typeface="Josefin Sans" panose="020B0604020202020204" charset="-93"/>
              </a:rPr>
              <a:t>).</a:t>
            </a:r>
          </a:p>
          <a:p>
            <a:pPr lvl="0" indent="-228600">
              <a:lnSpc>
                <a:spcPct val="90000"/>
              </a:lnSpc>
              <a:spcAft>
                <a:spcPts val="600"/>
              </a:spcAft>
              <a:buFont typeface="Arial" panose="020B0604020202020204" pitchFamily="34" charset="0"/>
              <a:buChar char="•"/>
            </a:pPr>
            <a:r>
              <a:rPr lang="en-US" sz="2600" b="1" dirty="0">
                <a:latin typeface="Josefin Sans" panose="020B0604020202020204" charset="-93"/>
              </a:rPr>
              <a:t>+</a:t>
            </a:r>
            <a:r>
              <a:rPr lang="en-US" sz="2600" b="1" dirty="0" err="1">
                <a:latin typeface="Josefin Sans" panose="020B0604020202020204" charset="-93"/>
              </a:rPr>
              <a:t>Hệ</a:t>
            </a:r>
            <a:r>
              <a:rPr lang="en-US" sz="2600" b="1" dirty="0">
                <a:latin typeface="Josefin Sans" panose="020B0604020202020204" charset="-93"/>
              </a:rPr>
              <a:t> </a:t>
            </a:r>
            <a:r>
              <a:rPr lang="en-US" sz="2600" b="1" dirty="0" err="1">
                <a:latin typeface="Josefin Sans" panose="020B0604020202020204" charset="-93"/>
              </a:rPr>
              <a:t>điều</a:t>
            </a:r>
            <a:r>
              <a:rPr lang="en-US" sz="2600" b="1" dirty="0">
                <a:latin typeface="Josefin Sans" panose="020B0604020202020204" charset="-93"/>
              </a:rPr>
              <a:t> </a:t>
            </a:r>
            <a:r>
              <a:rPr lang="en-US" sz="2600" b="1" dirty="0" err="1">
                <a:latin typeface="Josefin Sans" panose="020B0604020202020204" charset="-93"/>
              </a:rPr>
              <a:t>hành</a:t>
            </a:r>
            <a:r>
              <a:rPr lang="en-US" sz="2600" dirty="0">
                <a:latin typeface="Josefin Sans" panose="020B0604020202020204" charset="-93"/>
              </a:rPr>
              <a:t>: </a:t>
            </a:r>
            <a:r>
              <a:rPr lang="en-US" sz="2600" dirty="0" err="1">
                <a:latin typeface="Josefin Sans" panose="020B0604020202020204" charset="-93"/>
              </a:rPr>
              <a:t>CuFFT</a:t>
            </a:r>
            <a:r>
              <a:rPr lang="en-US" sz="2600" dirty="0">
                <a:latin typeface="Josefin Sans" panose="020B0604020202020204" charset="-93"/>
              </a:rPr>
              <a:t> </a:t>
            </a:r>
            <a:r>
              <a:rPr lang="en-US" sz="2600" dirty="0" err="1">
                <a:latin typeface="Josefin Sans" panose="020B0604020202020204" charset="-93"/>
              </a:rPr>
              <a:t>hỗ</a:t>
            </a:r>
            <a:r>
              <a:rPr lang="en-US" sz="2600" dirty="0">
                <a:latin typeface="Josefin Sans" panose="020B0604020202020204" charset="-93"/>
              </a:rPr>
              <a:t> </a:t>
            </a:r>
            <a:r>
              <a:rPr lang="en-US" sz="2600" dirty="0" err="1">
                <a:latin typeface="Josefin Sans" panose="020B0604020202020204" charset="-93"/>
              </a:rPr>
              <a:t>trợ</a:t>
            </a:r>
            <a:r>
              <a:rPr lang="en-US" sz="2600" dirty="0">
                <a:latin typeface="Josefin Sans" panose="020B0604020202020204" charset="-93"/>
              </a:rPr>
              <a:t> Windows, Linux </a:t>
            </a:r>
            <a:r>
              <a:rPr lang="en-US" sz="2600" dirty="0" err="1">
                <a:latin typeface="Josefin Sans" panose="020B0604020202020204" charset="-93"/>
              </a:rPr>
              <a:t>và</a:t>
            </a:r>
            <a:r>
              <a:rPr lang="en-US" sz="2600" dirty="0">
                <a:latin typeface="Josefin Sans" panose="020B0604020202020204" charset="-93"/>
              </a:rPr>
              <a:t> macOS.</a:t>
            </a:r>
          </a:p>
          <a:p>
            <a:pPr lvl="0" indent="-228600">
              <a:lnSpc>
                <a:spcPct val="90000"/>
              </a:lnSpc>
              <a:spcAft>
                <a:spcPts val="600"/>
              </a:spcAft>
              <a:buFont typeface="Arial" panose="020B0604020202020204" pitchFamily="34" charset="0"/>
              <a:buChar char="•"/>
            </a:pPr>
            <a:r>
              <a:rPr lang="en-US" sz="2600" b="1" dirty="0">
                <a:latin typeface="Josefin Sans" panose="020B0604020202020204" charset="-93"/>
              </a:rPr>
              <a:t>+</a:t>
            </a:r>
            <a:r>
              <a:rPr lang="en-US" sz="2600" b="1" dirty="0" err="1">
                <a:latin typeface="Josefin Sans" panose="020B0604020202020204" charset="-93"/>
              </a:rPr>
              <a:t>Trình</a:t>
            </a:r>
            <a:r>
              <a:rPr lang="en-US" sz="2600" b="1" dirty="0">
                <a:latin typeface="Josefin Sans" panose="020B0604020202020204" charset="-93"/>
              </a:rPr>
              <a:t> </a:t>
            </a:r>
            <a:r>
              <a:rPr lang="en-US" sz="2600" b="1" dirty="0" err="1">
                <a:latin typeface="Josefin Sans" panose="020B0604020202020204" charset="-93"/>
              </a:rPr>
              <a:t>điều</a:t>
            </a:r>
            <a:r>
              <a:rPr lang="en-US" sz="2600" b="1" dirty="0">
                <a:latin typeface="Josefin Sans" panose="020B0604020202020204" charset="-93"/>
              </a:rPr>
              <a:t> </a:t>
            </a:r>
            <a:r>
              <a:rPr lang="en-US" sz="2600" b="1" dirty="0" err="1">
                <a:latin typeface="Josefin Sans" panose="020B0604020202020204" charset="-93"/>
              </a:rPr>
              <a:t>khiển</a:t>
            </a:r>
            <a:r>
              <a:rPr lang="en-US" sz="2600" b="1" dirty="0">
                <a:latin typeface="Josefin Sans" panose="020B0604020202020204" charset="-93"/>
              </a:rPr>
              <a:t> (Driver)</a:t>
            </a:r>
            <a:r>
              <a:rPr lang="en-US" sz="2600" dirty="0">
                <a:latin typeface="Josefin Sans" panose="020B0604020202020204" charset="-93"/>
              </a:rPr>
              <a:t>: </a:t>
            </a:r>
            <a:r>
              <a:rPr lang="en-US" sz="2600" dirty="0" err="1">
                <a:latin typeface="Josefin Sans" panose="020B0604020202020204" charset="-93"/>
              </a:rPr>
              <a:t>Cần</a:t>
            </a:r>
            <a:r>
              <a:rPr lang="en-US" sz="2600" dirty="0">
                <a:latin typeface="Josefin Sans" panose="020B0604020202020204" charset="-93"/>
              </a:rPr>
              <a:t> </a:t>
            </a:r>
            <a:r>
              <a:rPr lang="en-US" sz="2600" dirty="0" err="1">
                <a:latin typeface="Josefin Sans" panose="020B0604020202020204" charset="-93"/>
              </a:rPr>
              <a:t>cài</a:t>
            </a:r>
            <a:r>
              <a:rPr lang="en-US" sz="2600" dirty="0">
                <a:latin typeface="Josefin Sans" panose="020B0604020202020204" charset="-93"/>
              </a:rPr>
              <a:t> </a:t>
            </a:r>
            <a:r>
              <a:rPr lang="en-US" sz="2600" dirty="0" err="1">
                <a:latin typeface="Josefin Sans" panose="020B0604020202020204" charset="-93"/>
              </a:rPr>
              <a:t>đặt</a:t>
            </a:r>
            <a:r>
              <a:rPr lang="en-US" sz="2600" dirty="0">
                <a:latin typeface="Josefin Sans" panose="020B0604020202020204" charset="-93"/>
              </a:rPr>
              <a:t> driver NVIDIA </a:t>
            </a:r>
            <a:r>
              <a:rPr lang="en-US" sz="2600" dirty="0" err="1">
                <a:latin typeface="Josefin Sans" panose="020B0604020202020204" charset="-93"/>
              </a:rPr>
              <a:t>tương</a:t>
            </a:r>
            <a:r>
              <a:rPr lang="en-US" sz="2600" dirty="0">
                <a:latin typeface="Josefin Sans" panose="020B0604020202020204" charset="-93"/>
              </a:rPr>
              <a:t> </a:t>
            </a:r>
            <a:r>
              <a:rPr lang="en-US" sz="2600" dirty="0" err="1">
                <a:latin typeface="Josefin Sans" panose="020B0604020202020204" charset="-93"/>
              </a:rPr>
              <a:t>thích</a:t>
            </a:r>
            <a:r>
              <a:rPr lang="en-US" sz="2600" dirty="0">
                <a:latin typeface="Josefin Sans" panose="020B0604020202020204" charset="-93"/>
              </a:rPr>
              <a:t> </a:t>
            </a:r>
            <a:r>
              <a:rPr lang="en-US" sz="2600" dirty="0" err="1">
                <a:latin typeface="Josefin Sans" panose="020B0604020202020204" charset="-93"/>
              </a:rPr>
              <a:t>với</a:t>
            </a:r>
            <a:r>
              <a:rPr lang="en-US" sz="2600" dirty="0">
                <a:latin typeface="Josefin Sans" panose="020B0604020202020204" charset="-93"/>
              </a:rPr>
              <a:t> </a:t>
            </a:r>
            <a:r>
              <a:rPr lang="en-US" sz="2600" dirty="0" err="1">
                <a:latin typeface="Josefin Sans" panose="020B0604020202020204" charset="-93"/>
              </a:rPr>
              <a:t>phiên</a:t>
            </a:r>
            <a:r>
              <a:rPr lang="en-US" sz="2600" dirty="0">
                <a:latin typeface="Josefin Sans" panose="020B0604020202020204" charset="-93"/>
              </a:rPr>
              <a:t> </a:t>
            </a:r>
            <a:r>
              <a:rPr lang="en-US" sz="2600" dirty="0" err="1">
                <a:latin typeface="Josefin Sans" panose="020B0604020202020204" charset="-93"/>
              </a:rPr>
              <a:t>bản</a:t>
            </a:r>
            <a:r>
              <a:rPr lang="en-US" sz="2600" dirty="0">
                <a:latin typeface="Josefin Sans" panose="020B0604020202020204" charset="-93"/>
              </a:rPr>
              <a:t> CUDA Toolkit </a:t>
            </a:r>
            <a:r>
              <a:rPr lang="en-US" sz="2600" dirty="0" err="1">
                <a:latin typeface="Josefin Sans" panose="020B0604020202020204" charset="-93"/>
              </a:rPr>
              <a:t>bạn</a:t>
            </a:r>
            <a:r>
              <a:rPr lang="en-US" sz="2600" dirty="0">
                <a:latin typeface="Josefin Sans" panose="020B0604020202020204" charset="-93"/>
              </a:rPr>
              <a:t> </a:t>
            </a:r>
            <a:r>
              <a:rPr lang="en-US" sz="2600" dirty="0" err="1">
                <a:latin typeface="Josefin Sans" panose="020B0604020202020204" charset="-93"/>
              </a:rPr>
              <a:t>sẽ</a:t>
            </a:r>
            <a:r>
              <a:rPr lang="en-US" sz="2600" dirty="0">
                <a:latin typeface="Josefin Sans" panose="020B0604020202020204" charset="-93"/>
              </a:rPr>
              <a:t> </a:t>
            </a:r>
            <a:r>
              <a:rPr lang="en-US" sz="2600" dirty="0" err="1">
                <a:latin typeface="Josefin Sans" panose="020B0604020202020204" charset="-93"/>
              </a:rPr>
              <a:t>cài</a:t>
            </a:r>
            <a:r>
              <a:rPr lang="en-US" sz="2600" dirty="0">
                <a:latin typeface="Josefin Sans" panose="020B0604020202020204" charset="-93"/>
              </a:rPr>
              <a:t> </a:t>
            </a:r>
            <a:r>
              <a:rPr lang="en-US" sz="2600" dirty="0" err="1">
                <a:latin typeface="Josefin Sans" panose="020B0604020202020204" charset="-93"/>
              </a:rPr>
              <a:t>đặt</a:t>
            </a:r>
            <a:r>
              <a:rPr lang="en-US" sz="2600" dirty="0">
                <a:latin typeface="Josefin Sans" panose="020B0604020202020204" charset="-93"/>
              </a:rPr>
              <a:t>.</a:t>
            </a:r>
          </a:p>
          <a:p>
            <a:pPr indent="-228600">
              <a:lnSpc>
                <a:spcPct val="90000"/>
              </a:lnSpc>
              <a:spcAft>
                <a:spcPts val="600"/>
              </a:spcAft>
              <a:buFont typeface="Arial" panose="020B0604020202020204" pitchFamily="34" charset="0"/>
              <a:buChar char="•"/>
            </a:pPr>
            <a:endParaRPr lang="en-US" sz="2600" dirty="0">
              <a:latin typeface="Josefin Sans" panose="020B0604020202020204" charset="-93"/>
            </a:endParaRPr>
          </a:p>
        </p:txBody>
      </p:sp>
      <p:pic>
        <p:nvPicPr>
          <p:cNvPr id="3" name="Picture 2"/>
          <p:cNvPicPr>
            <a:picLocks noChangeAspect="1"/>
          </p:cNvPicPr>
          <p:nvPr/>
        </p:nvPicPr>
        <p:blipFill>
          <a:blip r:embed="rId2"/>
          <a:stretch>
            <a:fillRect/>
          </a:stretch>
        </p:blipFill>
        <p:spPr>
          <a:xfrm>
            <a:off x="6824619" y="2400300"/>
            <a:ext cx="11513780" cy="5943600"/>
          </a:xfrm>
          <a:prstGeom prst="rect">
            <a:avLst/>
          </a:prstGeom>
        </p:spPr>
      </p:pic>
    </p:spTree>
    <p:extLst>
      <p:ext uri="{BB962C8B-B14F-4D97-AF65-F5344CB8AC3E}">
        <p14:creationId xmlns:p14="http://schemas.microsoft.com/office/powerpoint/2010/main" val="193925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3510661" y="3999274"/>
            <a:ext cx="8790076" cy="791568"/>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292" y="776845"/>
            <a:ext cx="16667593" cy="87869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3571" y="3395047"/>
            <a:ext cx="740664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7F5C9274-23E1-2270-1167-647A839D3D8D}"/>
              </a:ext>
            </a:extLst>
          </p:cNvPr>
          <p:cNvSpPr txBox="1"/>
          <p:nvPr/>
        </p:nvSpPr>
        <p:spPr>
          <a:xfrm>
            <a:off x="1583572" y="3762157"/>
            <a:ext cx="7560428" cy="5448740"/>
          </a:xfrm>
          <a:prstGeom prst="rect">
            <a:avLst/>
          </a:prstGeom>
        </p:spPr>
        <p:txBody>
          <a:bodyPr vert="horz" lIns="91440" tIns="45720" rIns="91440" bIns="45720" rtlCol="0" anchor="ctr">
            <a:normAutofit/>
          </a:bodyPr>
          <a:lstStyle/>
          <a:p>
            <a:pPr>
              <a:lnSpc>
                <a:spcPct val="90000"/>
              </a:lnSpc>
              <a:spcAft>
                <a:spcPts val="800"/>
              </a:spcAft>
            </a:pPr>
            <a:r>
              <a:rPr lang="en-US" sz="3000" b="1" dirty="0">
                <a:effectLst/>
                <a:latin typeface="Josefin Sans" panose="020B0604020202020204" charset="-93"/>
              </a:rPr>
              <a:t>2.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r>
              <a:rPr lang="en-US" sz="3000" b="1" dirty="0">
                <a:effectLst/>
                <a:latin typeface="Josefin Sans" panose="020B0604020202020204" charset="-93"/>
              </a:rPr>
              <a:t> CUDA Toolkit</a:t>
            </a:r>
            <a:endParaRPr lang="en-US" sz="3000" dirty="0">
              <a:effectLst/>
              <a:latin typeface="Josefin Sans" panose="020B0604020202020204" charset="-93"/>
            </a:endParaRPr>
          </a:p>
          <a:p>
            <a:pPr indent="-228600">
              <a:lnSpc>
                <a:spcPct val="90000"/>
              </a:lnSpc>
              <a:spcAft>
                <a:spcPts val="800"/>
              </a:spcAft>
              <a:buFont typeface="Arial" panose="020B0604020202020204" pitchFamily="34" charset="0"/>
              <a:buChar char="•"/>
            </a:pPr>
            <a:r>
              <a:rPr lang="en-US" sz="3000" dirty="0" err="1">
                <a:effectLst/>
                <a:latin typeface="Josefin Sans" panose="020B0604020202020204" charset="-93"/>
              </a:rPr>
              <a:t>CuFFT</a:t>
            </a:r>
            <a:r>
              <a:rPr lang="en-US" sz="3000" dirty="0">
                <a:effectLst/>
                <a:latin typeface="Josefin Sans" panose="020B0604020202020204" charset="-93"/>
              </a:rPr>
              <a:t> </a:t>
            </a:r>
            <a:r>
              <a:rPr lang="en-US" sz="3000" dirty="0" err="1">
                <a:effectLst/>
                <a:latin typeface="Josefin Sans" panose="020B0604020202020204" charset="-93"/>
              </a:rPr>
              <a:t>là</a:t>
            </a:r>
            <a:r>
              <a:rPr lang="en-US" sz="3000" dirty="0">
                <a:effectLst/>
                <a:latin typeface="Josefin Sans" panose="020B0604020202020204" charset="-93"/>
              </a:rPr>
              <a:t> </a:t>
            </a:r>
            <a:r>
              <a:rPr lang="en-US" sz="3000" dirty="0" err="1">
                <a:effectLst/>
                <a:latin typeface="Josefin Sans" panose="020B0604020202020204" charset="-93"/>
              </a:rPr>
              <a:t>một</a:t>
            </a:r>
            <a:r>
              <a:rPr lang="en-US" sz="3000" dirty="0">
                <a:effectLst/>
                <a:latin typeface="Josefin Sans" panose="020B0604020202020204" charset="-93"/>
              </a:rPr>
              <a:t> </a:t>
            </a:r>
            <a:r>
              <a:rPr lang="en-US" sz="3000" dirty="0" err="1">
                <a:effectLst/>
                <a:latin typeface="Josefin Sans" panose="020B0604020202020204" charset="-93"/>
              </a:rPr>
              <a:t>phần</a:t>
            </a:r>
            <a:r>
              <a:rPr lang="en-US" sz="3000" dirty="0">
                <a:effectLst/>
                <a:latin typeface="Josefin Sans" panose="020B0604020202020204" charset="-93"/>
              </a:rPr>
              <a:t> </a:t>
            </a:r>
            <a:r>
              <a:rPr lang="en-US" sz="3000" dirty="0" err="1">
                <a:effectLst/>
                <a:latin typeface="Josefin Sans" panose="020B0604020202020204" charset="-93"/>
              </a:rPr>
              <a:t>của</a:t>
            </a:r>
            <a:r>
              <a:rPr lang="en-US" sz="3000" dirty="0">
                <a:effectLst/>
                <a:latin typeface="Josefin Sans" panose="020B0604020202020204" charset="-93"/>
              </a:rPr>
              <a:t> </a:t>
            </a:r>
            <a:r>
              <a:rPr lang="en-US" sz="3000" b="1" dirty="0">
                <a:effectLst/>
                <a:latin typeface="Josefin Sans" panose="020B0604020202020204" charset="-93"/>
              </a:rPr>
              <a:t>CUDA Toolkit</a:t>
            </a:r>
            <a:r>
              <a:rPr lang="en-US" sz="3000" dirty="0">
                <a:effectLst/>
                <a:latin typeface="Josefin Sans" panose="020B0604020202020204" charset="-93"/>
              </a:rPr>
              <a:t>, </a:t>
            </a:r>
            <a:r>
              <a:rPr lang="en-US" sz="3000" dirty="0" err="1">
                <a:effectLst/>
                <a:latin typeface="Josefin Sans" panose="020B0604020202020204" charset="-93"/>
              </a:rPr>
              <a:t>vì</a:t>
            </a:r>
            <a:r>
              <a:rPr lang="en-US" sz="3000" dirty="0">
                <a:effectLst/>
                <a:latin typeface="Josefin Sans" panose="020B0604020202020204" charset="-93"/>
              </a:rPr>
              <a:t> </a:t>
            </a:r>
            <a:r>
              <a:rPr lang="en-US" sz="3000" dirty="0" err="1">
                <a:effectLst/>
                <a:latin typeface="Josefin Sans" panose="020B0604020202020204" charset="-93"/>
              </a:rPr>
              <a:t>vậy</a:t>
            </a:r>
            <a:r>
              <a:rPr lang="en-US" sz="3000" dirty="0">
                <a:effectLst/>
                <a:latin typeface="Josefin Sans" panose="020B0604020202020204" charset="-93"/>
              </a:rPr>
              <a:t> </a:t>
            </a:r>
            <a:r>
              <a:rPr lang="en-US" sz="3000" dirty="0" err="1">
                <a:effectLst/>
                <a:latin typeface="Josefin Sans" panose="020B0604020202020204" charset="-93"/>
              </a:rPr>
              <a:t>việc</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CUDA Toolkit </a:t>
            </a:r>
            <a:r>
              <a:rPr lang="en-US" sz="3000" dirty="0" err="1">
                <a:effectLst/>
                <a:latin typeface="Josefin Sans" panose="020B0604020202020204" charset="-93"/>
              </a:rPr>
              <a:t>sẽ</a:t>
            </a:r>
            <a:r>
              <a:rPr lang="en-US" sz="3000" dirty="0">
                <a:effectLst/>
                <a:latin typeface="Josefin Sans" panose="020B0604020202020204" charset="-93"/>
              </a:rPr>
              <a:t> </a:t>
            </a:r>
            <a:r>
              <a:rPr lang="en-US" sz="3000" dirty="0" err="1">
                <a:effectLst/>
                <a:latin typeface="Josefin Sans" panose="020B0604020202020204" charset="-93"/>
              </a:rPr>
              <a:t>đồng</a:t>
            </a:r>
            <a:r>
              <a:rPr lang="en-US" sz="3000" dirty="0">
                <a:effectLst/>
                <a:latin typeface="Josefin Sans" panose="020B0604020202020204" charset="-93"/>
              </a:rPr>
              <a:t> </a:t>
            </a:r>
            <a:r>
              <a:rPr lang="en-US" sz="3000" dirty="0" err="1">
                <a:effectLst/>
                <a:latin typeface="Josefin Sans" panose="020B0604020202020204" charset="-93"/>
              </a:rPr>
              <a:t>thời</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a:t>
            </a:r>
            <a:r>
              <a:rPr lang="en-US" sz="3000" dirty="0" err="1">
                <a:effectLst/>
                <a:latin typeface="Josefin Sans" panose="020B0604020202020204" charset="-93"/>
              </a:rPr>
              <a:t>CuFFT</a:t>
            </a:r>
            <a:r>
              <a:rPr lang="en-US" sz="3000" dirty="0">
                <a:effectLst/>
                <a:latin typeface="Josefin Sans" panose="020B0604020202020204" charset="-93"/>
              </a:rPr>
              <a:t>.</a:t>
            </a:r>
          </a:p>
          <a:p>
            <a:pPr>
              <a:lnSpc>
                <a:spcPct val="90000"/>
              </a:lnSpc>
              <a:spcAft>
                <a:spcPts val="800"/>
              </a:spcAft>
            </a:pPr>
            <a:r>
              <a:rPr lang="en-US" sz="3000" b="1" dirty="0" err="1">
                <a:effectLst/>
                <a:latin typeface="Josefin Sans" panose="020B0604020202020204" charset="-93"/>
              </a:rPr>
              <a:t>Các</a:t>
            </a:r>
            <a:r>
              <a:rPr lang="en-US" sz="3000" b="1" dirty="0">
                <a:effectLst/>
                <a:latin typeface="Josefin Sans" panose="020B0604020202020204" charset="-93"/>
              </a:rPr>
              <a:t> </a:t>
            </a:r>
            <a:r>
              <a:rPr lang="en-US" sz="3000" b="1" dirty="0" err="1">
                <a:effectLst/>
                <a:latin typeface="Josefin Sans" panose="020B0604020202020204" charset="-93"/>
              </a:rPr>
              <a:t>bước</a:t>
            </a:r>
            <a:r>
              <a:rPr lang="en-US" sz="3000" b="1" dirty="0">
                <a:effectLst/>
                <a:latin typeface="Josefin Sans" panose="020B0604020202020204" charset="-93"/>
              </a:rPr>
              <a:t>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r>
              <a:rPr lang="en-US" sz="3000" b="1" dirty="0">
                <a:effectLst/>
                <a:latin typeface="Josefin Sans" panose="020B0604020202020204" charset="-93"/>
              </a:rPr>
              <a:t> CUDA Toolkit:</a:t>
            </a:r>
            <a:endParaRPr lang="en-US" sz="3000" dirty="0">
              <a:effectLst/>
              <a:latin typeface="Josefin Sans" panose="020B0604020202020204" charset="-93"/>
            </a:endParaRPr>
          </a:p>
          <a:p>
            <a:pPr marL="114300" lvl="0">
              <a:lnSpc>
                <a:spcPct val="90000"/>
              </a:lnSpc>
              <a:spcAft>
                <a:spcPts val="800"/>
              </a:spcAft>
              <a:tabLst>
                <a:tab pos="457200" algn="l"/>
              </a:tabLst>
            </a:pPr>
            <a:r>
              <a:rPr lang="en-US" sz="3000" b="1" dirty="0">
                <a:latin typeface="Josefin Sans" panose="020B0604020202020204" charset="-93"/>
              </a:rPr>
              <a:t>2.1.</a:t>
            </a:r>
            <a:r>
              <a:rPr lang="en-US" sz="3000" b="1" dirty="0">
                <a:effectLst/>
                <a:latin typeface="Josefin Sans" panose="020B0604020202020204" charset="-93"/>
              </a:rPr>
              <a:t>Tải CUDA Toolkit</a:t>
            </a:r>
            <a:r>
              <a:rPr lang="en-US" sz="3000" dirty="0">
                <a:effectLst/>
                <a:latin typeface="Josefin Sans" panose="020B0604020202020204" charset="-93"/>
              </a:rPr>
              <a:t>:</a:t>
            </a:r>
          </a:p>
          <a:p>
            <a:pPr marL="742950" lvl="1" indent="-228600">
              <a:lnSpc>
                <a:spcPct val="90000"/>
              </a:lnSpc>
              <a:spcAft>
                <a:spcPts val="800"/>
              </a:spcAft>
              <a:buSzPts val="1000"/>
              <a:buFont typeface="Arial" panose="020B0604020202020204" pitchFamily="34" charset="0"/>
              <a:buChar char="•"/>
              <a:tabLst>
                <a:tab pos="914400" algn="l"/>
              </a:tabLst>
            </a:pPr>
            <a:r>
              <a:rPr lang="en-US" sz="3000" dirty="0" err="1">
                <a:effectLst/>
                <a:latin typeface="Josefin Sans" panose="020B0604020202020204" charset="-93"/>
              </a:rPr>
              <a:t>Truy</a:t>
            </a:r>
            <a:r>
              <a:rPr lang="en-US" sz="3000" dirty="0">
                <a:effectLst/>
                <a:latin typeface="Josefin Sans" panose="020B0604020202020204" charset="-93"/>
              </a:rPr>
              <a:t> </a:t>
            </a:r>
            <a:r>
              <a:rPr lang="en-US" sz="3000" dirty="0" err="1">
                <a:effectLst/>
                <a:latin typeface="Josefin Sans" panose="020B0604020202020204" charset="-93"/>
              </a:rPr>
              <a:t>cập</a:t>
            </a:r>
            <a:r>
              <a:rPr lang="en-US" sz="3000" dirty="0">
                <a:effectLst/>
                <a:latin typeface="Josefin Sans" panose="020B0604020202020204" charset="-93"/>
              </a:rPr>
              <a:t> </a:t>
            </a:r>
            <a:r>
              <a:rPr lang="en-US" sz="3000" dirty="0" err="1">
                <a:effectLst/>
                <a:latin typeface="Josefin Sans" panose="020B0604020202020204" charset="-93"/>
              </a:rPr>
              <a:t>trang</a:t>
            </a:r>
            <a:r>
              <a:rPr lang="en-US" sz="3000" dirty="0">
                <a:effectLst/>
                <a:latin typeface="Josefin Sans" panose="020B0604020202020204" charset="-93"/>
              </a:rPr>
              <a:t> </a:t>
            </a:r>
            <a:r>
              <a:rPr lang="en-US" sz="3000" dirty="0" err="1">
                <a:effectLst/>
                <a:latin typeface="Josefin Sans" panose="020B0604020202020204" charset="-93"/>
              </a:rPr>
              <a:t>tải</a:t>
            </a:r>
            <a:r>
              <a:rPr lang="en-US" sz="3000" dirty="0">
                <a:effectLst/>
                <a:latin typeface="Josefin Sans" panose="020B0604020202020204" charset="-93"/>
              </a:rPr>
              <a:t>: https://developer.nvidia.com/cuda-downloads</a:t>
            </a:r>
          </a:p>
          <a:p>
            <a:pPr marL="742950" lvl="1" indent="-228600">
              <a:lnSpc>
                <a:spcPct val="90000"/>
              </a:lnSpc>
              <a:spcAft>
                <a:spcPts val="800"/>
              </a:spcAft>
              <a:buSzPts val="1000"/>
              <a:buFont typeface="Arial" panose="020B0604020202020204" pitchFamily="34" charset="0"/>
              <a:buChar char="•"/>
              <a:tabLst>
                <a:tab pos="914400" algn="l"/>
              </a:tabLst>
            </a:pPr>
            <a:r>
              <a:rPr lang="en-US" sz="3000" dirty="0" err="1">
                <a:effectLst/>
                <a:latin typeface="Josefin Sans" panose="020B0604020202020204" charset="-93"/>
              </a:rPr>
              <a:t>Chọn</a:t>
            </a:r>
            <a:r>
              <a:rPr lang="en-US" sz="3000" dirty="0">
                <a:effectLst/>
                <a:latin typeface="Josefin Sans" panose="020B0604020202020204" charset="-93"/>
              </a:rPr>
              <a:t> </a:t>
            </a:r>
            <a:r>
              <a:rPr lang="en-US" sz="3000" dirty="0" err="1">
                <a:effectLst/>
                <a:latin typeface="Josefin Sans" panose="020B0604020202020204" charset="-93"/>
              </a:rPr>
              <a:t>hệ</a:t>
            </a:r>
            <a:r>
              <a:rPr lang="en-US" sz="3000" dirty="0">
                <a:effectLst/>
                <a:latin typeface="Josefin Sans" panose="020B0604020202020204" charset="-93"/>
              </a:rPr>
              <a:t> </a:t>
            </a:r>
            <a:r>
              <a:rPr lang="en-US" sz="3000" dirty="0" err="1">
                <a:effectLst/>
                <a:latin typeface="Josefin Sans" panose="020B0604020202020204" charset="-93"/>
              </a:rPr>
              <a:t>điều</a:t>
            </a:r>
            <a:r>
              <a:rPr lang="en-US" sz="3000" dirty="0">
                <a:effectLst/>
                <a:latin typeface="Josefin Sans" panose="020B0604020202020204" charset="-93"/>
              </a:rPr>
              <a:t> </a:t>
            </a:r>
            <a:r>
              <a:rPr lang="en-US" sz="3000" dirty="0" err="1">
                <a:effectLst/>
                <a:latin typeface="Josefin Sans" panose="020B0604020202020204" charset="-93"/>
              </a:rPr>
              <a:t>hành</a:t>
            </a:r>
            <a:r>
              <a:rPr lang="en-US" sz="3000" dirty="0">
                <a:effectLst/>
                <a:latin typeface="Josefin Sans" panose="020B0604020202020204" charset="-93"/>
              </a:rPr>
              <a:t>, </a:t>
            </a:r>
            <a:r>
              <a:rPr lang="en-US" sz="3000" dirty="0" err="1">
                <a:effectLst/>
                <a:latin typeface="Josefin Sans" panose="020B0604020202020204" charset="-93"/>
              </a:rPr>
              <a:t>kiến</a:t>
            </a:r>
            <a:r>
              <a:rPr lang="en-US" sz="3000" dirty="0">
                <a:effectLst/>
                <a:latin typeface="Josefin Sans" panose="020B0604020202020204" charset="-93"/>
              </a:rPr>
              <a:t> </a:t>
            </a:r>
            <a:r>
              <a:rPr lang="en-US" sz="3000" dirty="0" err="1">
                <a:effectLst/>
                <a:latin typeface="Josefin Sans" panose="020B0604020202020204" charset="-93"/>
              </a:rPr>
              <a:t>trúc</a:t>
            </a:r>
            <a:r>
              <a:rPr lang="en-US" sz="3000" dirty="0">
                <a:effectLst/>
                <a:latin typeface="Josefin Sans" panose="020B0604020202020204" charset="-93"/>
              </a:rPr>
              <a:t> CPU </a:t>
            </a:r>
            <a:r>
              <a:rPr lang="en-US" sz="3000" dirty="0" err="1">
                <a:effectLst/>
                <a:latin typeface="Josefin Sans" panose="020B0604020202020204" charset="-93"/>
              </a:rPr>
              <a:t>và</a:t>
            </a:r>
            <a:r>
              <a:rPr lang="en-US" sz="3000" dirty="0">
                <a:effectLst/>
                <a:latin typeface="Josefin Sans" panose="020B0604020202020204" charset="-93"/>
              </a:rPr>
              <a:t> </a:t>
            </a:r>
            <a:r>
              <a:rPr lang="en-US" sz="3000" dirty="0" err="1">
                <a:effectLst/>
                <a:latin typeface="Josefin Sans" panose="020B0604020202020204" charset="-93"/>
              </a:rPr>
              <a:t>phiên</a:t>
            </a:r>
            <a:r>
              <a:rPr lang="en-US" sz="3000" dirty="0">
                <a:effectLst/>
                <a:latin typeface="Josefin Sans" panose="020B0604020202020204" charset="-93"/>
              </a:rPr>
              <a:t> </a:t>
            </a:r>
            <a:r>
              <a:rPr lang="en-US" sz="3000" dirty="0" err="1">
                <a:effectLst/>
                <a:latin typeface="Josefin Sans" panose="020B0604020202020204" charset="-93"/>
              </a:rPr>
              <a:t>bản</a:t>
            </a:r>
            <a:r>
              <a:rPr lang="en-US" sz="3000" dirty="0">
                <a:effectLst/>
                <a:latin typeface="Josefin Sans" panose="020B0604020202020204" charset="-93"/>
              </a:rPr>
              <a:t> </a:t>
            </a:r>
            <a:r>
              <a:rPr lang="en-US" sz="3000" dirty="0" err="1">
                <a:effectLst/>
                <a:latin typeface="Josefin Sans" panose="020B0604020202020204" charset="-93"/>
              </a:rPr>
              <a:t>phù</a:t>
            </a:r>
            <a:r>
              <a:rPr lang="en-US" sz="3000" dirty="0">
                <a:effectLst/>
                <a:latin typeface="Josefin Sans" panose="020B0604020202020204" charset="-93"/>
              </a:rPr>
              <a:t> </a:t>
            </a:r>
            <a:r>
              <a:rPr lang="en-US" sz="3000" dirty="0" err="1">
                <a:effectLst/>
                <a:latin typeface="Josefin Sans" panose="020B0604020202020204" charset="-93"/>
              </a:rPr>
              <a:t>hợp</a:t>
            </a:r>
            <a:r>
              <a:rPr lang="en-US" sz="3000" dirty="0">
                <a:effectLst/>
                <a:latin typeface="Josefin Sans" panose="020B0604020202020204" charset="-93"/>
              </a:rPr>
              <a:t>.</a:t>
            </a:r>
          </a:p>
          <a:p>
            <a:pPr indent="-228600">
              <a:lnSpc>
                <a:spcPct val="90000"/>
              </a:lnSpc>
              <a:spcAft>
                <a:spcPts val="800"/>
              </a:spcAft>
              <a:buFont typeface="Arial" panose="020B0604020202020204" pitchFamily="34" charset="0"/>
              <a:buChar char="•"/>
            </a:pPr>
            <a:endParaRPr lang="en-US" sz="3000" dirty="0">
              <a:effectLst/>
              <a:latin typeface="Josefin Sans" panose="020B0604020202020204" charset="-93"/>
            </a:endParaRPr>
          </a:p>
        </p:txBody>
      </p:sp>
      <p:pic>
        <p:nvPicPr>
          <p:cNvPr id="4" name="Hình ảnh 3" descr="Ảnh có chứa văn bản, ảnh chụp màn hình, Phông chữ, số&#10;&#10;Mô tả được tạo tự động">
            <a:extLst>
              <a:ext uri="{FF2B5EF4-FFF2-40B4-BE49-F238E27FC236}">
                <a16:creationId xmlns:a16="http://schemas.microsoft.com/office/drawing/2014/main" id="{FB7A38E8-E3E4-2B3C-EB7A-4415986572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0000" y="1821719"/>
            <a:ext cx="6583680" cy="2551175"/>
          </a:xfrm>
          <a:prstGeom prst="rect">
            <a:avLst/>
          </a:prstGeom>
        </p:spPr>
      </p:pic>
      <p:pic>
        <p:nvPicPr>
          <p:cNvPr id="5" name="Hình ảnh 4" descr="Ảnh có chứa văn bản, ảnh chụp màn hình, Trang web, Phông chữ&#10;&#10;Mô tả được tạo tự động">
            <a:extLst>
              <a:ext uri="{FF2B5EF4-FFF2-40B4-BE49-F238E27FC236}">
                <a16:creationId xmlns:a16="http://schemas.microsoft.com/office/drawing/2014/main" id="{0616A13E-42FA-71C8-F0A9-8D2A2ED80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000" y="6154576"/>
            <a:ext cx="6583680" cy="2287829"/>
          </a:xfrm>
          <a:prstGeom prst="rect">
            <a:avLst/>
          </a:prstGeom>
        </p:spPr>
      </p:pic>
    </p:spTree>
    <p:extLst>
      <p:ext uri="{BB962C8B-B14F-4D97-AF65-F5344CB8AC3E}">
        <p14:creationId xmlns:p14="http://schemas.microsoft.com/office/powerpoint/2010/main" val="1797724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DF4660-F9A1-D64D-094D-7F56340B09F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AE94E3-A7DB-4868-B1E3-E49703488B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85731"/>
            <a:ext cx="7462599"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50EB9684-88A6-6FAF-AEAC-20B5F72E6659}"/>
              </a:ext>
            </a:extLst>
          </p:cNvPr>
          <p:cNvSpPr txBox="1"/>
          <p:nvPr/>
        </p:nvSpPr>
        <p:spPr>
          <a:xfrm>
            <a:off x="886078" y="3495757"/>
            <a:ext cx="7917099" cy="5969378"/>
          </a:xfrm>
          <a:prstGeom prst="rect">
            <a:avLst/>
          </a:prstGeom>
        </p:spPr>
        <p:txBody>
          <a:bodyPr vert="horz" lIns="91440" tIns="45720" rIns="91440" bIns="45720" rtlCol="0" anchor="ctr">
            <a:normAutofit/>
          </a:bodyPr>
          <a:lstStyle/>
          <a:p>
            <a:pPr lvl="0" indent="-228600">
              <a:lnSpc>
                <a:spcPct val="90000"/>
              </a:lnSpc>
              <a:spcAft>
                <a:spcPts val="800"/>
              </a:spcAft>
              <a:buFont typeface="Arial" panose="020B0604020202020204" pitchFamily="34" charset="0"/>
              <a:buChar char="•"/>
              <a:tabLst>
                <a:tab pos="457200" algn="l"/>
              </a:tabLst>
            </a:pPr>
            <a:r>
              <a:rPr lang="en-US" sz="3000" b="1" dirty="0">
                <a:effectLst/>
                <a:latin typeface="Josefin Sans" panose="020B0604020202020204" charset="-93"/>
              </a:rPr>
              <a:t>2.2.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r>
              <a:rPr lang="en-US" sz="3000" dirty="0">
                <a:effectLst/>
                <a:latin typeface="Josefin Sans" panose="020B0604020202020204" charset="-93"/>
              </a:rPr>
              <a:t>:</a:t>
            </a:r>
          </a:p>
          <a:p>
            <a:pPr marL="742950" lvl="1" indent="-228600">
              <a:lnSpc>
                <a:spcPct val="90000"/>
              </a:lnSpc>
              <a:spcAft>
                <a:spcPts val="800"/>
              </a:spcAft>
              <a:buSzPts val="1000"/>
              <a:buFont typeface="Arial" panose="020B0604020202020204" pitchFamily="34" charset="0"/>
              <a:buChar char="•"/>
              <a:tabLst>
                <a:tab pos="914400" algn="l"/>
              </a:tabLst>
            </a:pPr>
            <a:r>
              <a:rPr lang="en-US" sz="3000" dirty="0" err="1">
                <a:effectLst/>
                <a:latin typeface="Josefin Sans" panose="020B0604020202020204" charset="-93"/>
              </a:rPr>
              <a:t>Chạy</a:t>
            </a:r>
            <a:r>
              <a:rPr lang="en-US" sz="3000" dirty="0">
                <a:effectLst/>
                <a:latin typeface="Josefin Sans" panose="020B0604020202020204" charset="-93"/>
              </a:rPr>
              <a:t> </a:t>
            </a:r>
            <a:r>
              <a:rPr lang="en-US" sz="3000" dirty="0" err="1">
                <a:effectLst/>
                <a:latin typeface="Josefin Sans" panose="020B0604020202020204" charset="-93"/>
              </a:rPr>
              <a:t>tệp</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a:t>
            </a:r>
            <a:r>
              <a:rPr lang="en-US" sz="3000" dirty="0" err="1">
                <a:effectLst/>
                <a:latin typeface="Josefin Sans" panose="020B0604020202020204" charset="-93"/>
              </a:rPr>
              <a:t>và</a:t>
            </a:r>
            <a:r>
              <a:rPr lang="en-US" sz="3000" dirty="0">
                <a:effectLst/>
                <a:latin typeface="Josefin Sans" panose="020B0604020202020204" charset="-93"/>
              </a:rPr>
              <a:t> </a:t>
            </a:r>
            <a:r>
              <a:rPr lang="en-US" sz="3000" dirty="0" err="1">
                <a:effectLst/>
                <a:latin typeface="Josefin Sans" panose="020B0604020202020204" charset="-93"/>
              </a:rPr>
              <a:t>làm</a:t>
            </a:r>
            <a:r>
              <a:rPr lang="en-US" sz="3000" dirty="0">
                <a:effectLst/>
                <a:latin typeface="Josefin Sans" panose="020B0604020202020204" charset="-93"/>
              </a:rPr>
              <a:t> </a:t>
            </a:r>
            <a:r>
              <a:rPr lang="en-US" sz="3000" dirty="0" err="1">
                <a:effectLst/>
                <a:latin typeface="Josefin Sans" panose="020B0604020202020204" charset="-93"/>
              </a:rPr>
              <a:t>theo</a:t>
            </a:r>
            <a:r>
              <a:rPr lang="en-US" sz="3000" dirty="0">
                <a:effectLst/>
                <a:latin typeface="Josefin Sans" panose="020B0604020202020204" charset="-93"/>
              </a:rPr>
              <a:t> </a:t>
            </a:r>
            <a:r>
              <a:rPr lang="en-US" sz="3000" dirty="0" err="1">
                <a:effectLst/>
                <a:latin typeface="Josefin Sans" panose="020B0604020202020204" charset="-93"/>
              </a:rPr>
              <a:t>hướng</a:t>
            </a:r>
            <a:r>
              <a:rPr lang="en-US" sz="3000" dirty="0">
                <a:effectLst/>
                <a:latin typeface="Josefin Sans" panose="020B0604020202020204" charset="-93"/>
              </a:rPr>
              <a:t> </a:t>
            </a:r>
            <a:r>
              <a:rPr lang="en-US" sz="3000" dirty="0" err="1">
                <a:effectLst/>
                <a:latin typeface="Josefin Sans" panose="020B0604020202020204" charset="-93"/>
              </a:rPr>
              <a:t>dẫn</a:t>
            </a:r>
            <a:r>
              <a:rPr lang="en-US" sz="3000" dirty="0">
                <a:effectLst/>
                <a:latin typeface="Josefin Sans" panose="020B0604020202020204" charset="-93"/>
              </a:rPr>
              <a:t>.</a:t>
            </a:r>
          </a:p>
          <a:p>
            <a:pPr marL="742950" lvl="1" indent="-228600">
              <a:lnSpc>
                <a:spcPct val="90000"/>
              </a:lnSpc>
              <a:spcAft>
                <a:spcPts val="800"/>
              </a:spcAft>
              <a:buSzPts val="1000"/>
              <a:buFont typeface="Arial" panose="020B0604020202020204" pitchFamily="34" charset="0"/>
              <a:buChar char="•"/>
              <a:tabLst>
                <a:tab pos="914400" algn="l"/>
              </a:tabLst>
            </a:pPr>
            <a:r>
              <a:rPr lang="en-US" sz="3000" dirty="0" err="1">
                <a:effectLst/>
                <a:latin typeface="Josefin Sans" panose="020B0604020202020204" charset="-93"/>
              </a:rPr>
              <a:t>Kiểm</a:t>
            </a:r>
            <a:r>
              <a:rPr lang="en-US" sz="3000" dirty="0">
                <a:effectLst/>
                <a:latin typeface="Josefin Sans" panose="020B0604020202020204" charset="-93"/>
              </a:rPr>
              <a:t> </a:t>
            </a:r>
            <a:r>
              <a:rPr lang="en-US" sz="3000" dirty="0" err="1">
                <a:effectLst/>
                <a:latin typeface="Josefin Sans" panose="020B0604020202020204" charset="-93"/>
              </a:rPr>
              <a:t>tra</a:t>
            </a:r>
            <a:r>
              <a:rPr lang="en-US" sz="3000" dirty="0">
                <a:effectLst/>
                <a:latin typeface="Josefin Sans" panose="020B0604020202020204" charset="-93"/>
              </a:rPr>
              <a:t> </a:t>
            </a:r>
            <a:r>
              <a:rPr lang="en-US" sz="3000" dirty="0" err="1">
                <a:effectLst/>
                <a:latin typeface="Josefin Sans" panose="020B0604020202020204" charset="-93"/>
              </a:rPr>
              <a:t>tùy</a:t>
            </a:r>
            <a:r>
              <a:rPr lang="en-US" sz="3000" dirty="0">
                <a:effectLst/>
                <a:latin typeface="Josefin Sans" panose="020B0604020202020204" charset="-93"/>
              </a:rPr>
              <a:t> </a:t>
            </a:r>
            <a:r>
              <a:rPr lang="en-US" sz="3000" dirty="0" err="1">
                <a:effectLst/>
                <a:latin typeface="Josefin Sans" panose="020B0604020202020204" charset="-93"/>
              </a:rPr>
              <a:t>chọn</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a:t>
            </a:r>
            <a:r>
              <a:rPr lang="en-US" sz="3000" dirty="0" err="1">
                <a:effectLst/>
                <a:latin typeface="Josefin Sans" panose="020B0604020202020204" charset="-93"/>
              </a:rPr>
              <a:t>đầy</a:t>
            </a:r>
            <a:r>
              <a:rPr lang="en-US" sz="3000" dirty="0">
                <a:effectLst/>
                <a:latin typeface="Josefin Sans" panose="020B0604020202020204" charset="-93"/>
              </a:rPr>
              <a:t> </a:t>
            </a:r>
            <a:r>
              <a:rPr lang="en-US" sz="3000" dirty="0" err="1">
                <a:effectLst/>
                <a:latin typeface="Josefin Sans" panose="020B0604020202020204" charset="-93"/>
              </a:rPr>
              <a:t>đủ</a:t>
            </a:r>
            <a:r>
              <a:rPr lang="en-US" sz="3000" dirty="0">
                <a:effectLst/>
                <a:latin typeface="Josefin Sans" panose="020B0604020202020204" charset="-93"/>
              </a:rPr>
              <a:t> (</a:t>
            </a:r>
            <a:r>
              <a:rPr lang="en-US" sz="3000" dirty="0" err="1">
                <a:effectLst/>
                <a:latin typeface="Josefin Sans" panose="020B0604020202020204" charset="-93"/>
              </a:rPr>
              <a:t>bao</a:t>
            </a:r>
            <a:r>
              <a:rPr lang="en-US" sz="3000" dirty="0">
                <a:effectLst/>
                <a:latin typeface="Josefin Sans" panose="020B0604020202020204" charset="-93"/>
              </a:rPr>
              <a:t> </a:t>
            </a:r>
            <a:r>
              <a:rPr lang="en-US" sz="3000" dirty="0" err="1">
                <a:effectLst/>
                <a:latin typeface="Josefin Sans" panose="020B0604020202020204" charset="-93"/>
              </a:rPr>
              <a:t>gồm</a:t>
            </a:r>
            <a:r>
              <a:rPr lang="en-US" sz="3000" dirty="0">
                <a:effectLst/>
                <a:latin typeface="Josefin Sans" panose="020B0604020202020204" charset="-93"/>
              </a:rPr>
              <a:t> </a:t>
            </a:r>
            <a:r>
              <a:rPr lang="en-US" sz="3000" dirty="0" err="1">
                <a:effectLst/>
                <a:latin typeface="Josefin Sans" panose="020B0604020202020204" charset="-93"/>
              </a:rPr>
              <a:t>các</a:t>
            </a:r>
            <a:r>
              <a:rPr lang="en-US" sz="3000" dirty="0">
                <a:effectLst/>
                <a:latin typeface="Josefin Sans" panose="020B0604020202020204" charset="-93"/>
              </a:rPr>
              <a:t> </a:t>
            </a:r>
            <a:r>
              <a:rPr lang="en-US" sz="3000" dirty="0" err="1">
                <a:effectLst/>
                <a:latin typeface="Josefin Sans" panose="020B0604020202020204" charset="-93"/>
              </a:rPr>
              <a:t>công</a:t>
            </a:r>
            <a:r>
              <a:rPr lang="en-US" sz="3000" dirty="0">
                <a:effectLst/>
                <a:latin typeface="Josefin Sans" panose="020B0604020202020204" charset="-93"/>
              </a:rPr>
              <a:t> </a:t>
            </a:r>
            <a:r>
              <a:rPr lang="en-US" sz="3000" dirty="0" err="1">
                <a:effectLst/>
                <a:latin typeface="Josefin Sans" panose="020B0604020202020204" charset="-93"/>
              </a:rPr>
              <a:t>cụ</a:t>
            </a:r>
            <a:r>
              <a:rPr lang="en-US" sz="3000" dirty="0">
                <a:effectLst/>
                <a:latin typeface="Josefin Sans" panose="020B0604020202020204" charset="-93"/>
              </a:rPr>
              <a:t> </a:t>
            </a:r>
            <a:r>
              <a:rPr lang="en-US" sz="3000" dirty="0" err="1">
                <a:effectLst/>
                <a:latin typeface="Josefin Sans" panose="020B0604020202020204" charset="-93"/>
              </a:rPr>
              <a:t>phát</a:t>
            </a:r>
            <a:r>
              <a:rPr lang="en-US" sz="3000" dirty="0">
                <a:effectLst/>
                <a:latin typeface="Josefin Sans" panose="020B0604020202020204" charset="-93"/>
              </a:rPr>
              <a:t> </a:t>
            </a:r>
            <a:r>
              <a:rPr lang="en-US" sz="3000" dirty="0" err="1">
                <a:effectLst/>
                <a:latin typeface="Josefin Sans" panose="020B0604020202020204" charset="-93"/>
              </a:rPr>
              <a:t>triển</a:t>
            </a:r>
            <a:r>
              <a:rPr lang="en-US" sz="3000" dirty="0">
                <a:effectLst/>
                <a:latin typeface="Josefin Sans" panose="020B0604020202020204" charset="-93"/>
              </a:rPr>
              <a:t>, </a:t>
            </a:r>
            <a:r>
              <a:rPr lang="en-US" sz="3000" dirty="0" err="1">
                <a:effectLst/>
                <a:latin typeface="Josefin Sans" panose="020B0604020202020204" charset="-93"/>
              </a:rPr>
              <a:t>trình</a:t>
            </a:r>
            <a:r>
              <a:rPr lang="en-US" sz="3000" dirty="0">
                <a:effectLst/>
                <a:latin typeface="Josefin Sans" panose="020B0604020202020204" charset="-93"/>
              </a:rPr>
              <a:t> </a:t>
            </a:r>
            <a:r>
              <a:rPr lang="en-US" sz="3000" dirty="0" err="1">
                <a:effectLst/>
                <a:latin typeface="Josefin Sans" panose="020B0604020202020204" charset="-93"/>
              </a:rPr>
              <a:t>biên</a:t>
            </a:r>
            <a:r>
              <a:rPr lang="en-US" sz="3000" dirty="0">
                <a:effectLst/>
                <a:latin typeface="Josefin Sans" panose="020B0604020202020204" charset="-93"/>
              </a:rPr>
              <a:t> </a:t>
            </a:r>
            <a:r>
              <a:rPr lang="en-US" sz="3000" dirty="0" err="1">
                <a:effectLst/>
                <a:latin typeface="Josefin Sans" panose="020B0604020202020204" charset="-93"/>
              </a:rPr>
              <a:t>dịch</a:t>
            </a:r>
            <a:r>
              <a:rPr lang="en-US" sz="3000" dirty="0">
                <a:effectLst/>
                <a:latin typeface="Josefin Sans" panose="020B0604020202020204" charset="-93"/>
              </a:rPr>
              <a:t> </a:t>
            </a:r>
            <a:r>
              <a:rPr lang="en-US" sz="3000" dirty="0" err="1">
                <a:effectLst/>
                <a:latin typeface="Josefin Sans" panose="020B0604020202020204" charset="-93"/>
              </a:rPr>
              <a:t>và</a:t>
            </a:r>
            <a:r>
              <a:rPr lang="en-US" sz="3000" dirty="0">
                <a:effectLst/>
                <a:latin typeface="Josefin Sans" panose="020B0604020202020204" charset="-93"/>
              </a:rPr>
              <a:t> </a:t>
            </a:r>
            <a:r>
              <a:rPr lang="en-US" sz="3000" dirty="0" err="1">
                <a:effectLst/>
                <a:latin typeface="Josefin Sans" panose="020B0604020202020204" charset="-93"/>
              </a:rPr>
              <a:t>các</a:t>
            </a:r>
            <a:r>
              <a:rPr lang="en-US" sz="3000" dirty="0">
                <a:effectLst/>
                <a:latin typeface="Josefin Sans" panose="020B0604020202020204" charset="-93"/>
              </a:rPr>
              <a:t> </a:t>
            </a:r>
            <a:r>
              <a:rPr lang="en-US" sz="3000" dirty="0" err="1">
                <a:effectLst/>
                <a:latin typeface="Josefin Sans" panose="020B0604020202020204" charset="-93"/>
              </a:rPr>
              <a:t>thư</a:t>
            </a:r>
            <a:r>
              <a:rPr lang="en-US" sz="3000" dirty="0">
                <a:effectLst/>
                <a:latin typeface="Josefin Sans" panose="020B0604020202020204" charset="-93"/>
              </a:rPr>
              <a:t> </a:t>
            </a:r>
            <a:r>
              <a:rPr lang="en-US" sz="3000" dirty="0" err="1">
                <a:effectLst/>
                <a:latin typeface="Josefin Sans" panose="020B0604020202020204" charset="-93"/>
              </a:rPr>
              <a:t>viện</a:t>
            </a:r>
            <a:r>
              <a:rPr lang="en-US" sz="3000" dirty="0">
                <a:effectLst/>
                <a:latin typeface="Josefin Sans" panose="020B0604020202020204" charset="-93"/>
              </a:rPr>
              <a:t> </a:t>
            </a:r>
            <a:r>
              <a:rPr lang="en-US" sz="3000" dirty="0" err="1">
                <a:effectLst/>
                <a:latin typeface="Josefin Sans" panose="020B0604020202020204" charset="-93"/>
              </a:rPr>
              <a:t>như</a:t>
            </a:r>
            <a:r>
              <a:rPr lang="en-US" sz="3000" dirty="0">
                <a:effectLst/>
                <a:latin typeface="Josefin Sans" panose="020B0604020202020204" charset="-93"/>
              </a:rPr>
              <a:t> </a:t>
            </a:r>
            <a:r>
              <a:rPr lang="en-US" sz="3000" dirty="0" err="1">
                <a:effectLst/>
                <a:latin typeface="Josefin Sans" panose="020B0604020202020204" charset="-93"/>
              </a:rPr>
              <a:t>CuFFT</a:t>
            </a:r>
            <a:r>
              <a:rPr lang="en-US" sz="3000" dirty="0">
                <a:effectLst/>
                <a:latin typeface="Josefin Sans" panose="020B0604020202020204" charset="-93"/>
              </a:rPr>
              <a:t>).</a:t>
            </a:r>
          </a:p>
          <a:p>
            <a:pPr indent="-228600">
              <a:lnSpc>
                <a:spcPct val="90000"/>
              </a:lnSpc>
              <a:spcAft>
                <a:spcPts val="800"/>
              </a:spcAft>
              <a:buFont typeface="Arial" panose="020B0604020202020204" pitchFamily="34" charset="0"/>
              <a:buChar char="•"/>
            </a:pPr>
            <a:endParaRPr lang="en-US" sz="3000" dirty="0">
              <a:effectLst/>
              <a:latin typeface="Josefin Sans" panose="020B0604020202020204" charset="-93"/>
            </a:endParaRPr>
          </a:p>
          <a:p>
            <a:pPr indent="-228600">
              <a:lnSpc>
                <a:spcPct val="90000"/>
              </a:lnSpc>
              <a:spcAft>
                <a:spcPts val="800"/>
              </a:spcAft>
              <a:buFont typeface="Arial" panose="020B0604020202020204" pitchFamily="34" charset="0"/>
              <a:buChar char="•"/>
            </a:pPr>
            <a:endParaRPr lang="en-US" sz="3000" dirty="0">
              <a:effectLst/>
              <a:latin typeface="Josefin Sans" panose="020B0604020202020204" charset="-93"/>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4530" y="536170"/>
            <a:ext cx="7268232" cy="438538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Hình ảnh 1" descr="Ảnh có chứa văn bản, đồ điện tử, ảnh chụp màn hình, phần mềm&#10;&#10;Mô tả được tạo tự động">
            <a:extLst>
              <a:ext uri="{FF2B5EF4-FFF2-40B4-BE49-F238E27FC236}">
                <a16:creationId xmlns:a16="http://schemas.microsoft.com/office/drawing/2014/main" id="{A0D9F6A2-FD87-9DA6-946F-E01EEF96C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7548" y="872838"/>
            <a:ext cx="5071321" cy="3778134"/>
          </a:xfrm>
          <a:prstGeom prst="rect">
            <a:avLst/>
          </a:prstGeom>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4530" y="5258218"/>
            <a:ext cx="7268232" cy="438538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Hình ảnh 5" descr="Ảnh có chứa văn bản, đồ điện tử, ảnh chụp màn hình, phần mềm&#10;&#10;Mô tả được tạo tự động">
            <a:extLst>
              <a:ext uri="{FF2B5EF4-FFF2-40B4-BE49-F238E27FC236}">
                <a16:creationId xmlns:a16="http://schemas.microsoft.com/office/drawing/2014/main" id="{82032970-4675-83A2-4E1A-936152695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6150" y="5561841"/>
            <a:ext cx="5071321" cy="3778134"/>
          </a:xfrm>
          <a:prstGeom prst="rect">
            <a:avLst/>
          </a:prstGeom>
        </p:spPr>
      </p:pic>
    </p:spTree>
    <p:extLst>
      <p:ext uri="{BB962C8B-B14F-4D97-AF65-F5344CB8AC3E}">
        <p14:creationId xmlns:p14="http://schemas.microsoft.com/office/powerpoint/2010/main" val="189268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2FAA70C3-2AD5-42D6-AC00-5977FEA4DA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828800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27">
            <a:extLst>
              <a:ext uri="{FF2B5EF4-FFF2-40B4-BE49-F238E27FC236}">
                <a16:creationId xmlns:a16="http://schemas.microsoft.com/office/drawing/2014/main" id="{5D1D4658-32CD-4903-BDA6-7B54EEA4ED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828799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Hình ảnh 2" descr="Ảnh có chứa văn bản, đồ điện tử, ảnh chụp màn hình, phần mềm&#10;&#10;Mô tả được tạo tự động">
            <a:extLst>
              <a:ext uri="{FF2B5EF4-FFF2-40B4-BE49-F238E27FC236}">
                <a16:creationId xmlns:a16="http://schemas.microsoft.com/office/drawing/2014/main" id="{2BDEA082-D322-A688-3B99-7CFA23588793}"/>
              </a:ext>
            </a:extLst>
          </p:cNvPr>
          <p:cNvPicPr>
            <a:picLocks noChangeAspect="1"/>
          </p:cNvPicPr>
          <p:nvPr/>
        </p:nvPicPr>
        <p:blipFill>
          <a:blip r:embed="rId2">
            <a:extLst>
              <a:ext uri="{28A0092B-C50C-407E-A947-70E740481C1C}">
                <a14:useLocalDpi xmlns:a14="http://schemas.microsoft.com/office/drawing/2010/main" val="0"/>
              </a:ext>
            </a:extLst>
          </a:blip>
          <a:srcRect t="3372" r="-1" b="1633"/>
          <a:stretch/>
        </p:blipFill>
        <p:spPr>
          <a:xfrm>
            <a:off x="5836329" y="1474842"/>
            <a:ext cx="12451668" cy="8812158"/>
          </a:xfrm>
          <a:custGeom>
            <a:avLst/>
            <a:gdLst/>
            <a:ahLst/>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p:spPr>
      </p:pic>
      <p:pic>
        <p:nvPicPr>
          <p:cNvPr id="4" name="Hình ảnh 3" descr="Ảnh có chứa văn bản, đồ điện tử, ảnh chụp màn hình, phần mềm&#10;&#10;Mô tả được tạo tự động">
            <a:extLst>
              <a:ext uri="{FF2B5EF4-FFF2-40B4-BE49-F238E27FC236}">
                <a16:creationId xmlns:a16="http://schemas.microsoft.com/office/drawing/2014/main" id="{7B8A412A-9453-EDB0-05D7-953CCD22E815}"/>
              </a:ext>
            </a:extLst>
          </p:cNvPr>
          <p:cNvPicPr>
            <a:picLocks noChangeAspect="1"/>
          </p:cNvPicPr>
          <p:nvPr/>
        </p:nvPicPr>
        <p:blipFill>
          <a:blip r:embed="rId3">
            <a:extLst>
              <a:ext uri="{28A0092B-C50C-407E-A947-70E740481C1C}">
                <a14:useLocalDpi xmlns:a14="http://schemas.microsoft.com/office/drawing/2010/main" val="0"/>
              </a:ext>
            </a:extLst>
          </a:blip>
          <a:srcRect l="8910" r="1405" b="-1"/>
          <a:stretch/>
        </p:blipFill>
        <p:spPr>
          <a:xfrm>
            <a:off x="400050" y="540034"/>
            <a:ext cx="8014207" cy="6679752"/>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Tree>
    <p:extLst>
      <p:ext uri="{BB962C8B-B14F-4D97-AF65-F5344CB8AC3E}">
        <p14:creationId xmlns:p14="http://schemas.microsoft.com/office/powerpoint/2010/main" val="4122896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886078" y="3495757"/>
            <a:ext cx="6839138" cy="5969378"/>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3000" b="1" dirty="0">
                <a:effectLst/>
                <a:latin typeface="Josefin Sans" panose="020B0604020202020204" charset="-93"/>
              </a:rPr>
              <a:t>3. </a:t>
            </a:r>
            <a:r>
              <a:rPr lang="en-US" sz="3000" b="1" dirty="0" err="1">
                <a:effectLst/>
                <a:latin typeface="Josefin Sans" panose="020B0604020202020204" charset="-93"/>
              </a:rPr>
              <a:t>Kiểm</a:t>
            </a:r>
            <a:r>
              <a:rPr lang="en-US" sz="3000" b="1" dirty="0">
                <a:effectLst/>
                <a:latin typeface="Josefin Sans" panose="020B0604020202020204" charset="-93"/>
              </a:rPr>
              <a:t> </a:t>
            </a:r>
            <a:r>
              <a:rPr lang="en-US" sz="3000" b="1" dirty="0" err="1">
                <a:effectLst/>
                <a:latin typeface="Josefin Sans" panose="020B0604020202020204" charset="-93"/>
              </a:rPr>
              <a:t>tra</a:t>
            </a:r>
            <a:r>
              <a:rPr lang="en-US" sz="3000" b="1" dirty="0">
                <a:effectLst/>
                <a:latin typeface="Josefin Sans" panose="020B0604020202020204" charset="-93"/>
              </a:rPr>
              <a:t>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endParaRPr lang="en-US" sz="3000" dirty="0">
              <a:effectLst/>
              <a:latin typeface="Josefin Sans" panose="020B0604020202020204" charset="-93"/>
            </a:endParaRPr>
          </a:p>
          <a:p>
            <a:pPr indent="-228600">
              <a:lnSpc>
                <a:spcPct val="90000"/>
              </a:lnSpc>
              <a:spcAft>
                <a:spcPts val="800"/>
              </a:spcAft>
              <a:buFont typeface="Arial" panose="020B0604020202020204" pitchFamily="34" charset="0"/>
              <a:buChar char="•"/>
            </a:pPr>
            <a:r>
              <a:rPr lang="en-US" sz="3000" dirty="0" err="1">
                <a:effectLst/>
                <a:latin typeface="Josefin Sans" panose="020B0604020202020204" charset="-93"/>
              </a:rPr>
              <a:t>Sau</a:t>
            </a:r>
            <a:r>
              <a:rPr lang="en-US" sz="3000" dirty="0">
                <a:effectLst/>
                <a:latin typeface="Josefin Sans" panose="020B0604020202020204" charset="-93"/>
              </a:rPr>
              <a:t> </a:t>
            </a:r>
            <a:r>
              <a:rPr lang="en-US" sz="3000" dirty="0" err="1">
                <a:effectLst/>
                <a:latin typeface="Josefin Sans" panose="020B0604020202020204" charset="-93"/>
              </a:rPr>
              <a:t>khi</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a:t>
            </a:r>
            <a:r>
              <a:rPr lang="en-US" sz="3000" dirty="0" err="1">
                <a:effectLst/>
                <a:latin typeface="Josefin Sans" panose="020B0604020202020204" charset="-93"/>
              </a:rPr>
              <a:t>bạn</a:t>
            </a:r>
            <a:r>
              <a:rPr lang="en-US" sz="3000" dirty="0">
                <a:effectLst/>
                <a:latin typeface="Josefin Sans" panose="020B0604020202020204" charset="-93"/>
              </a:rPr>
              <a:t> </a:t>
            </a:r>
            <a:r>
              <a:rPr lang="en-US" sz="3000" dirty="0" err="1">
                <a:effectLst/>
                <a:latin typeface="Josefin Sans" panose="020B0604020202020204" charset="-93"/>
              </a:rPr>
              <a:t>có</a:t>
            </a:r>
            <a:r>
              <a:rPr lang="en-US" sz="3000" dirty="0">
                <a:effectLst/>
                <a:latin typeface="Josefin Sans" panose="020B0604020202020204" charset="-93"/>
              </a:rPr>
              <a:t> </a:t>
            </a:r>
            <a:r>
              <a:rPr lang="en-US" sz="3000" dirty="0" err="1">
                <a:effectLst/>
                <a:latin typeface="Josefin Sans" panose="020B0604020202020204" charset="-93"/>
              </a:rPr>
              <a:t>thể</a:t>
            </a:r>
            <a:r>
              <a:rPr lang="en-US" sz="3000" dirty="0">
                <a:effectLst/>
                <a:latin typeface="Josefin Sans" panose="020B0604020202020204" charset="-93"/>
              </a:rPr>
              <a:t> </a:t>
            </a:r>
            <a:r>
              <a:rPr lang="en-US" sz="3000" dirty="0" err="1">
                <a:effectLst/>
                <a:latin typeface="Josefin Sans" panose="020B0604020202020204" charset="-93"/>
              </a:rPr>
              <a:t>kiểm</a:t>
            </a:r>
            <a:r>
              <a:rPr lang="en-US" sz="3000" dirty="0">
                <a:effectLst/>
                <a:latin typeface="Josefin Sans" panose="020B0604020202020204" charset="-93"/>
              </a:rPr>
              <a:t> </a:t>
            </a:r>
            <a:r>
              <a:rPr lang="en-US" sz="3000" dirty="0" err="1">
                <a:effectLst/>
                <a:latin typeface="Josefin Sans" panose="020B0604020202020204" charset="-93"/>
              </a:rPr>
              <a:t>tra</a:t>
            </a:r>
            <a:r>
              <a:rPr lang="en-US" sz="3000" dirty="0">
                <a:effectLst/>
                <a:latin typeface="Josefin Sans" panose="020B0604020202020204" charset="-93"/>
              </a:rPr>
              <a:t> </a:t>
            </a:r>
            <a:r>
              <a:rPr lang="en-US" sz="3000" dirty="0" err="1">
                <a:effectLst/>
                <a:latin typeface="Josefin Sans" panose="020B0604020202020204" charset="-93"/>
              </a:rPr>
              <a:t>xem</a:t>
            </a:r>
            <a:r>
              <a:rPr lang="en-US" sz="3000" dirty="0">
                <a:effectLst/>
                <a:latin typeface="Josefin Sans" panose="020B0604020202020204" charset="-93"/>
              </a:rPr>
              <a:t> </a:t>
            </a:r>
            <a:r>
              <a:rPr lang="en-US" sz="3000" dirty="0" err="1">
                <a:effectLst/>
                <a:latin typeface="Josefin Sans" panose="020B0604020202020204" charset="-93"/>
              </a:rPr>
              <a:t>CuFFT</a:t>
            </a:r>
            <a:r>
              <a:rPr lang="en-US" sz="3000" dirty="0">
                <a:effectLst/>
                <a:latin typeface="Josefin Sans" panose="020B0604020202020204" charset="-93"/>
              </a:rPr>
              <a:t> </a:t>
            </a:r>
            <a:r>
              <a:rPr lang="en-US" sz="3000" dirty="0" err="1">
                <a:effectLst/>
                <a:latin typeface="Josefin Sans" panose="020B0604020202020204" charset="-93"/>
              </a:rPr>
              <a:t>có</a:t>
            </a:r>
            <a:r>
              <a:rPr lang="en-US" sz="3000" dirty="0">
                <a:effectLst/>
                <a:latin typeface="Josefin Sans" panose="020B0604020202020204" charset="-93"/>
              </a:rPr>
              <a:t> </a:t>
            </a:r>
            <a:r>
              <a:rPr lang="en-US" sz="3000" dirty="0" err="1">
                <a:effectLst/>
                <a:latin typeface="Josefin Sans" panose="020B0604020202020204" charset="-93"/>
              </a:rPr>
              <a:t>hoạt</a:t>
            </a:r>
            <a:r>
              <a:rPr lang="en-US" sz="3000" dirty="0">
                <a:effectLst/>
                <a:latin typeface="Josefin Sans" panose="020B0604020202020204" charset="-93"/>
              </a:rPr>
              <a:t> </a:t>
            </a:r>
            <a:r>
              <a:rPr lang="en-US" sz="3000" dirty="0" err="1">
                <a:effectLst/>
                <a:latin typeface="Josefin Sans" panose="020B0604020202020204" charset="-93"/>
              </a:rPr>
              <a:t>động</a:t>
            </a:r>
            <a:r>
              <a:rPr lang="en-US" sz="3000" dirty="0">
                <a:effectLst/>
                <a:latin typeface="Josefin Sans" panose="020B0604020202020204" charset="-93"/>
              </a:rPr>
              <a:t> hay </a:t>
            </a:r>
            <a:r>
              <a:rPr lang="en-US" sz="3000" dirty="0" err="1">
                <a:effectLst/>
                <a:latin typeface="Josefin Sans" panose="020B0604020202020204" charset="-93"/>
              </a:rPr>
              <a:t>không</a:t>
            </a:r>
            <a:r>
              <a:rPr lang="en-US" sz="3000" dirty="0">
                <a:effectLst/>
                <a:latin typeface="Josefin Sans" panose="020B0604020202020204" charset="-93"/>
              </a:rPr>
              <a:t> </a:t>
            </a:r>
            <a:r>
              <a:rPr lang="en-US" sz="3000" dirty="0" err="1">
                <a:effectLst/>
                <a:latin typeface="Josefin Sans" panose="020B0604020202020204" charset="-93"/>
              </a:rPr>
              <a:t>bằng</a:t>
            </a:r>
            <a:r>
              <a:rPr lang="en-US" sz="3000" dirty="0">
                <a:effectLst/>
                <a:latin typeface="Josefin Sans" panose="020B0604020202020204" charset="-93"/>
              </a:rPr>
              <a:t> </a:t>
            </a:r>
            <a:r>
              <a:rPr lang="en-US" sz="3000" dirty="0" err="1">
                <a:effectLst/>
                <a:latin typeface="Josefin Sans" panose="020B0604020202020204" charset="-93"/>
              </a:rPr>
              <a:t>cách</a:t>
            </a:r>
            <a:r>
              <a:rPr lang="en-US" sz="3000" dirty="0">
                <a:effectLst/>
                <a:latin typeface="Josefin Sans" panose="020B0604020202020204" charset="-93"/>
              </a:rPr>
              <a:t> </a:t>
            </a:r>
            <a:r>
              <a:rPr lang="en-US" sz="3000" dirty="0" err="1">
                <a:effectLst/>
                <a:latin typeface="Josefin Sans" panose="020B0604020202020204" charset="-93"/>
              </a:rPr>
              <a:t>kiểm</a:t>
            </a:r>
            <a:r>
              <a:rPr lang="en-US" sz="3000" dirty="0">
                <a:effectLst/>
                <a:latin typeface="Josefin Sans" panose="020B0604020202020204" charset="-93"/>
              </a:rPr>
              <a:t> </a:t>
            </a:r>
            <a:r>
              <a:rPr lang="en-US" sz="3000" dirty="0" err="1">
                <a:effectLst/>
                <a:latin typeface="Josefin Sans" panose="020B0604020202020204" charset="-93"/>
              </a:rPr>
              <a:t>tra</a:t>
            </a:r>
            <a:r>
              <a:rPr lang="en-US" sz="3000" dirty="0">
                <a:effectLst/>
                <a:latin typeface="Josefin Sans" panose="020B0604020202020204" charset="-93"/>
              </a:rPr>
              <a:t> </a:t>
            </a:r>
            <a:r>
              <a:rPr lang="en-US" sz="3000" dirty="0" err="1">
                <a:effectLst/>
                <a:latin typeface="Josefin Sans" panose="020B0604020202020204" charset="-93"/>
              </a:rPr>
              <a:t>các</a:t>
            </a:r>
            <a:r>
              <a:rPr lang="en-US" sz="3000" dirty="0">
                <a:effectLst/>
                <a:latin typeface="Josefin Sans" panose="020B0604020202020204" charset="-93"/>
              </a:rPr>
              <a:t> </a:t>
            </a:r>
            <a:r>
              <a:rPr lang="en-US" sz="3000" dirty="0" err="1">
                <a:effectLst/>
                <a:latin typeface="Josefin Sans" panose="020B0604020202020204" charset="-93"/>
              </a:rPr>
              <a:t>thư</a:t>
            </a:r>
            <a:r>
              <a:rPr lang="en-US" sz="3000" dirty="0">
                <a:effectLst/>
                <a:latin typeface="Josefin Sans" panose="020B0604020202020204" charset="-93"/>
              </a:rPr>
              <a:t> </a:t>
            </a:r>
            <a:r>
              <a:rPr lang="en-US" sz="3000" dirty="0" err="1">
                <a:effectLst/>
                <a:latin typeface="Josefin Sans" panose="020B0604020202020204" charset="-93"/>
              </a:rPr>
              <a:t>viện</a:t>
            </a:r>
            <a:r>
              <a:rPr lang="en-US" sz="3000" dirty="0">
                <a:effectLst/>
                <a:latin typeface="Josefin Sans" panose="020B0604020202020204" charset="-93"/>
              </a:rPr>
              <a:t> </a:t>
            </a:r>
            <a:r>
              <a:rPr lang="en-US" sz="3000" dirty="0" err="1">
                <a:effectLst/>
                <a:latin typeface="Josefin Sans" panose="020B0604020202020204" charset="-93"/>
              </a:rPr>
              <a:t>đi</a:t>
            </a:r>
            <a:r>
              <a:rPr lang="en-US" sz="3000" dirty="0">
                <a:effectLst/>
                <a:latin typeface="Josefin Sans" panose="020B0604020202020204" charset="-93"/>
              </a:rPr>
              <a:t> </a:t>
            </a:r>
            <a:r>
              <a:rPr lang="en-US" sz="3000" dirty="0" err="1">
                <a:effectLst/>
                <a:latin typeface="Josefin Sans" panose="020B0604020202020204" charset="-93"/>
              </a:rPr>
              <a:t>kèm</a:t>
            </a:r>
            <a:r>
              <a:rPr lang="en-US" sz="3000" dirty="0">
                <a:effectLst/>
                <a:latin typeface="Josefin Sans" panose="020B0604020202020204" charset="-93"/>
              </a:rPr>
              <a:t>.</a:t>
            </a:r>
          </a:p>
          <a:p>
            <a:pPr indent="-228600">
              <a:lnSpc>
                <a:spcPct val="90000"/>
              </a:lnSpc>
              <a:buFont typeface="Arial" panose="020B0604020202020204" pitchFamily="34" charset="0"/>
              <a:buChar char="•"/>
            </a:pPr>
            <a:r>
              <a:rPr lang="en-US" sz="3000" b="1" dirty="0" err="1">
                <a:effectLst/>
                <a:latin typeface="Josefin Sans" panose="020B0604020202020204" charset="-93"/>
              </a:rPr>
              <a:t>Xác</a:t>
            </a:r>
            <a:r>
              <a:rPr lang="en-US" sz="3000" b="1" dirty="0">
                <a:effectLst/>
                <a:latin typeface="Josefin Sans" panose="020B0604020202020204" charset="-93"/>
              </a:rPr>
              <a:t> </a:t>
            </a:r>
            <a:r>
              <a:rPr lang="en-US" sz="3000" b="1" dirty="0" err="1">
                <a:effectLst/>
                <a:latin typeface="Josefin Sans" panose="020B0604020202020204" charset="-93"/>
              </a:rPr>
              <a:t>nhận</a:t>
            </a:r>
            <a:r>
              <a:rPr lang="en-US" sz="3000" b="1" dirty="0">
                <a:effectLst/>
                <a:latin typeface="Josefin Sans" panose="020B0604020202020204" charset="-93"/>
              </a:rPr>
              <a:t>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r>
              <a:rPr lang="en-US" sz="3000" b="1" dirty="0">
                <a:effectLst/>
                <a:latin typeface="Josefin Sans" panose="020B0604020202020204" charset="-93"/>
              </a:rPr>
              <a:t> CUDA Toolkit</a:t>
            </a:r>
            <a:r>
              <a:rPr lang="en-US" sz="3000" dirty="0">
                <a:effectLst/>
                <a:latin typeface="Josefin Sans" panose="020B0604020202020204" charset="-93"/>
              </a:rPr>
              <a:t>: </a:t>
            </a:r>
            <a:r>
              <a:rPr lang="en-US" sz="3000" dirty="0" err="1">
                <a:effectLst/>
                <a:latin typeface="Josefin Sans" panose="020B0604020202020204" charset="-93"/>
              </a:rPr>
              <a:t>Mở</a:t>
            </a:r>
            <a:r>
              <a:rPr lang="en-US" sz="3000" dirty="0">
                <a:effectLst/>
                <a:latin typeface="Josefin Sans" panose="020B0604020202020204" charset="-93"/>
              </a:rPr>
              <a:t> terminal (</a:t>
            </a:r>
            <a:r>
              <a:rPr lang="en-US" sz="3000" dirty="0" err="1">
                <a:effectLst/>
                <a:latin typeface="Josefin Sans" panose="020B0604020202020204" charset="-93"/>
              </a:rPr>
              <a:t>hoặc</a:t>
            </a:r>
            <a:r>
              <a:rPr lang="en-US" sz="3000" dirty="0">
                <a:effectLst/>
                <a:latin typeface="Josefin Sans" panose="020B0604020202020204" charset="-93"/>
              </a:rPr>
              <a:t> </a:t>
            </a:r>
            <a:r>
              <a:rPr lang="en-US" sz="3000" dirty="0" err="1">
                <a:effectLst/>
                <a:latin typeface="Josefin Sans" panose="020B0604020202020204" charset="-93"/>
              </a:rPr>
              <a:t>cmd</a:t>
            </a:r>
            <a:r>
              <a:rPr lang="en-US" sz="3000" dirty="0">
                <a:effectLst/>
                <a:latin typeface="Josefin Sans" panose="020B0604020202020204" charset="-93"/>
              </a:rPr>
              <a:t>) </a:t>
            </a:r>
            <a:r>
              <a:rPr lang="en-US" sz="3000" dirty="0" err="1">
                <a:effectLst/>
                <a:latin typeface="Josefin Sans" panose="020B0604020202020204" charset="-93"/>
              </a:rPr>
              <a:t>và</a:t>
            </a:r>
            <a:r>
              <a:rPr lang="en-US" sz="3000" dirty="0">
                <a:effectLst/>
                <a:latin typeface="Josefin Sans" panose="020B0604020202020204" charset="-93"/>
              </a:rPr>
              <a:t> </a:t>
            </a:r>
            <a:r>
              <a:rPr lang="en-US" sz="3000" dirty="0" err="1">
                <a:effectLst/>
                <a:latin typeface="Josefin Sans" panose="020B0604020202020204" charset="-93"/>
              </a:rPr>
              <a:t>chạy</a:t>
            </a:r>
            <a:r>
              <a:rPr lang="en-US" sz="3000" dirty="0">
                <a:effectLst/>
                <a:latin typeface="Josefin Sans" panose="020B0604020202020204" charset="-93"/>
              </a:rPr>
              <a:t>: </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3" descr="Ảnh có chứa văn bản, ảnh chụp màn hình&#10;&#10;Mô tả được tạo tự động">
            <a:extLst>
              <a:ext uri="{FF2B5EF4-FFF2-40B4-BE49-F238E27FC236}">
                <a16:creationId xmlns:a16="http://schemas.microsoft.com/office/drawing/2014/main" id="{6DDFA6D1-077E-2DEA-C76D-6945799575B9}"/>
              </a:ext>
            </a:extLst>
          </p:cNvPr>
          <p:cNvPicPr>
            <a:picLocks noChangeAspect="1"/>
          </p:cNvPicPr>
          <p:nvPr/>
        </p:nvPicPr>
        <p:blipFill>
          <a:blip r:embed="rId2" cstate="print">
            <a:extLst>
              <a:ext uri="{28A0092B-C50C-407E-A947-70E740481C1C}">
                <a14:useLocalDpi xmlns:a14="http://schemas.microsoft.com/office/drawing/2010/main" val="0"/>
              </a:ext>
            </a:extLst>
          </a:blip>
          <a:srcRect r="46874"/>
          <a:stretch/>
        </p:blipFill>
        <p:spPr>
          <a:xfrm>
            <a:off x="8966682" y="1199028"/>
            <a:ext cx="8138115" cy="7888944"/>
          </a:xfrm>
          <a:prstGeom prst="rect">
            <a:avLst/>
          </a:prstGeom>
        </p:spPr>
      </p:pic>
    </p:spTree>
    <p:extLst>
      <p:ext uri="{BB962C8B-B14F-4D97-AF65-F5344CB8AC3E}">
        <p14:creationId xmlns:p14="http://schemas.microsoft.com/office/powerpoint/2010/main" val="1135612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4677D2-D5AC-4CF9-9EED-2B89D0A1C2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D54F7E-825A-4BBA-815F-35CCA8B977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21021"/>
            <a:ext cx="18288000" cy="4165977"/>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3" descr="Ảnh có chứa văn bản, phần mềm, ảnh chụp màn hình, máy tính&#10;&#10;Mô tả được tạo tự động">
            <a:extLst>
              <a:ext uri="{FF2B5EF4-FFF2-40B4-BE49-F238E27FC236}">
                <a16:creationId xmlns:a16="http://schemas.microsoft.com/office/drawing/2014/main" id="{41E8B7D8-5E6C-1DAD-C814-3F90E0C53ECF}"/>
              </a:ext>
            </a:extLst>
          </p:cNvPr>
          <p:cNvPicPr>
            <a:picLocks noChangeAspect="1"/>
          </p:cNvPicPr>
          <p:nvPr/>
        </p:nvPicPr>
        <p:blipFill>
          <a:blip r:embed="rId2" cstate="print">
            <a:extLst>
              <a:ext uri="{28A0092B-C50C-407E-A947-70E740481C1C}">
                <a14:useLocalDpi xmlns:a14="http://schemas.microsoft.com/office/drawing/2010/main" val="0"/>
              </a:ext>
            </a:extLst>
          </a:blip>
          <a:srcRect l="2066" r="3267"/>
          <a:stretch/>
        </p:blipFill>
        <p:spPr>
          <a:xfrm>
            <a:off x="1" y="1"/>
            <a:ext cx="18287999" cy="10287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3" name="Hộp Văn bản 2">
            <a:extLst>
              <a:ext uri="{FF2B5EF4-FFF2-40B4-BE49-F238E27FC236}">
                <a16:creationId xmlns:a16="http://schemas.microsoft.com/office/drawing/2014/main" id="{42699D10-18B9-ABD9-F304-DA853A937606}"/>
              </a:ext>
            </a:extLst>
          </p:cNvPr>
          <p:cNvSpPr txBox="1"/>
          <p:nvPr/>
        </p:nvSpPr>
        <p:spPr>
          <a:xfrm>
            <a:off x="899727" y="7851480"/>
            <a:ext cx="10396978" cy="112832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b="1" dirty="0" err="1">
                <a:solidFill>
                  <a:schemeClr val="tx1">
                    <a:lumMod val="85000"/>
                    <a:lumOff val="15000"/>
                  </a:schemeClr>
                </a:solidFill>
                <a:effectLst/>
                <a:latin typeface="+mj-lt"/>
                <a:ea typeface="+mj-ea"/>
                <a:cs typeface="+mj-cs"/>
              </a:rPr>
              <a:t>Tiến</a:t>
            </a:r>
            <a:r>
              <a:rPr lang="en-US" sz="4600" b="1" dirty="0">
                <a:solidFill>
                  <a:schemeClr val="tx1">
                    <a:lumMod val="85000"/>
                    <a:lumOff val="15000"/>
                  </a:schemeClr>
                </a:solidFill>
                <a:effectLst/>
                <a:latin typeface="+mj-lt"/>
                <a:ea typeface="+mj-ea"/>
                <a:cs typeface="+mj-cs"/>
              </a:rPr>
              <a:t> </a:t>
            </a:r>
            <a:r>
              <a:rPr lang="en-US" sz="4600" b="1" dirty="0" err="1">
                <a:solidFill>
                  <a:schemeClr val="tx1">
                    <a:lumMod val="85000"/>
                    <a:lumOff val="15000"/>
                  </a:schemeClr>
                </a:solidFill>
                <a:effectLst/>
                <a:latin typeface="+mj-lt"/>
                <a:ea typeface="+mj-ea"/>
                <a:cs typeface="+mj-cs"/>
              </a:rPr>
              <a:t>hành</a:t>
            </a:r>
            <a:r>
              <a:rPr lang="en-US" sz="4600" b="1" dirty="0">
                <a:solidFill>
                  <a:schemeClr val="tx1">
                    <a:lumMod val="85000"/>
                    <a:lumOff val="15000"/>
                  </a:schemeClr>
                </a:solidFill>
                <a:effectLst/>
                <a:latin typeface="+mj-lt"/>
                <a:ea typeface="+mj-ea"/>
                <a:cs typeface="+mj-cs"/>
              </a:rPr>
              <a:t> </a:t>
            </a:r>
            <a:r>
              <a:rPr lang="en-US" sz="4600" b="1" dirty="0" err="1">
                <a:solidFill>
                  <a:schemeClr val="tx1">
                    <a:lumMod val="85000"/>
                    <a:lumOff val="15000"/>
                  </a:schemeClr>
                </a:solidFill>
                <a:effectLst/>
                <a:latin typeface="+mj-lt"/>
                <a:ea typeface="+mj-ea"/>
                <a:cs typeface="+mj-cs"/>
              </a:rPr>
              <a:t>chạy</a:t>
            </a:r>
            <a:r>
              <a:rPr lang="en-US" sz="4600" b="1" dirty="0">
                <a:solidFill>
                  <a:schemeClr val="tx1">
                    <a:lumMod val="85000"/>
                    <a:lumOff val="15000"/>
                  </a:schemeClr>
                </a:solidFill>
                <a:effectLst/>
                <a:latin typeface="+mj-lt"/>
                <a:ea typeface="+mj-ea"/>
                <a:cs typeface="+mj-cs"/>
              </a:rPr>
              <a:t> </a:t>
            </a:r>
            <a:r>
              <a:rPr lang="en-US" sz="4600" b="1" dirty="0" err="1">
                <a:solidFill>
                  <a:schemeClr val="tx1">
                    <a:lumMod val="85000"/>
                    <a:lumOff val="15000"/>
                  </a:schemeClr>
                </a:solidFill>
                <a:effectLst/>
                <a:latin typeface="+mj-lt"/>
                <a:ea typeface="+mj-ea"/>
                <a:cs typeface="+mj-cs"/>
              </a:rPr>
              <a:t>trong</a:t>
            </a:r>
            <a:r>
              <a:rPr lang="en-US" sz="4600" b="1" dirty="0">
                <a:solidFill>
                  <a:schemeClr val="tx1">
                    <a:lumMod val="85000"/>
                    <a:lumOff val="15000"/>
                  </a:schemeClr>
                </a:solidFill>
                <a:effectLst/>
                <a:latin typeface="+mj-lt"/>
                <a:ea typeface="+mj-ea"/>
                <a:cs typeface="+mj-cs"/>
              </a:rPr>
              <a:t> Visual Studio 2022</a:t>
            </a:r>
            <a:endParaRPr lang="en-US" sz="460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4244080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944343" y="925449"/>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3000" b="1" dirty="0" err="1" smtClean="0">
                <a:latin typeface="Josefin Sans" panose="020B0604020202020204" charset="-93"/>
              </a:rPr>
              <a:t>Đối</a:t>
            </a:r>
            <a:r>
              <a:rPr lang="en-US" sz="3000" b="1" dirty="0" smtClean="0">
                <a:latin typeface="Josefin Sans" panose="020B0604020202020204" charset="-93"/>
              </a:rPr>
              <a:t> </a:t>
            </a:r>
            <a:r>
              <a:rPr lang="en-US" sz="3000" b="1" dirty="0" err="1" smtClean="0">
                <a:latin typeface="Josefin Sans" panose="020B0604020202020204" charset="-93"/>
              </a:rPr>
              <a:t>với</a:t>
            </a:r>
            <a:r>
              <a:rPr lang="en-US" sz="3000" b="1" dirty="0" smtClean="0">
                <a:latin typeface="Josefin Sans" panose="020B0604020202020204" charset="-93"/>
              </a:rPr>
              <a:t> </a:t>
            </a:r>
            <a:r>
              <a:rPr lang="en-US" sz="3000" b="1" dirty="0" err="1" smtClean="0">
                <a:latin typeface="Josefin Sans" panose="020B0604020202020204" charset="-93"/>
              </a:rPr>
              <a:t>trường</a:t>
            </a:r>
            <a:r>
              <a:rPr lang="en-US" sz="3000" b="1" dirty="0" smtClean="0">
                <a:latin typeface="Josefin Sans" panose="020B0604020202020204" charset="-93"/>
              </a:rPr>
              <a:t> </a:t>
            </a:r>
            <a:r>
              <a:rPr lang="en-US" sz="3000" b="1" dirty="0" err="1" smtClean="0">
                <a:latin typeface="Josefin Sans" panose="020B0604020202020204" charset="-93"/>
              </a:rPr>
              <a:t>hợp</a:t>
            </a:r>
            <a:r>
              <a:rPr lang="en-US" sz="3000" b="1" dirty="0" smtClean="0">
                <a:latin typeface="Josefin Sans" panose="020B0604020202020204" charset="-93"/>
              </a:rPr>
              <a:t> </a:t>
            </a:r>
            <a:r>
              <a:rPr lang="en-US" sz="3000" b="1" dirty="0" err="1" smtClean="0">
                <a:latin typeface="Josefin Sans" panose="020B0604020202020204" charset="-93"/>
              </a:rPr>
              <a:t>máy</a:t>
            </a:r>
            <a:r>
              <a:rPr lang="en-US" sz="3000" b="1" dirty="0" smtClean="0">
                <a:latin typeface="Josefin Sans" panose="020B0604020202020204" charset="-93"/>
              </a:rPr>
              <a:t> </a:t>
            </a:r>
            <a:r>
              <a:rPr lang="en-US" sz="3000" b="1" dirty="0" err="1" smtClean="0">
                <a:latin typeface="Josefin Sans" panose="020B0604020202020204" charset="-93"/>
              </a:rPr>
              <a:t>tính</a:t>
            </a:r>
            <a:r>
              <a:rPr lang="en-US" sz="3000" b="1" dirty="0" smtClean="0">
                <a:latin typeface="Josefin Sans" panose="020B0604020202020204" charset="-93"/>
              </a:rPr>
              <a:t> </a:t>
            </a:r>
            <a:r>
              <a:rPr lang="en-US" sz="3000" b="1" dirty="0" err="1" smtClean="0">
                <a:latin typeface="Josefin Sans" panose="020B0604020202020204" charset="-93"/>
              </a:rPr>
              <a:t>không</a:t>
            </a:r>
            <a:r>
              <a:rPr lang="en-US" sz="3000" b="1" dirty="0" smtClean="0">
                <a:latin typeface="Josefin Sans" panose="020B0604020202020204" charset="-93"/>
              </a:rPr>
              <a:t> </a:t>
            </a:r>
            <a:r>
              <a:rPr lang="en-US" sz="3000" b="1" dirty="0" err="1" smtClean="0">
                <a:latin typeface="Josefin Sans" panose="020B0604020202020204" charset="-93"/>
              </a:rPr>
              <a:t>có</a:t>
            </a:r>
            <a:r>
              <a:rPr lang="en-US" sz="3000" b="1" dirty="0" smtClean="0">
                <a:latin typeface="Josefin Sans" panose="020B0604020202020204" charset="-93"/>
              </a:rPr>
              <a:t> GPU </a:t>
            </a:r>
            <a:r>
              <a:rPr lang="en-US" sz="3000" b="1" dirty="0" err="1" smtClean="0">
                <a:latin typeface="Josefin Sans" panose="020B0604020202020204" charset="-93"/>
              </a:rPr>
              <a:t>rời</a:t>
            </a:r>
            <a:r>
              <a:rPr lang="en-US" sz="3000" b="1" dirty="0" smtClean="0">
                <a:latin typeface="Josefin Sans" panose="020B0604020202020204" charset="-93"/>
              </a:rPr>
              <a:t> </a:t>
            </a:r>
            <a:r>
              <a:rPr lang="en-US" sz="3000" b="1" dirty="0" err="1" smtClean="0">
                <a:latin typeface="Josefin Sans" panose="020B0604020202020204" charset="-93"/>
              </a:rPr>
              <a:t>có</a:t>
            </a:r>
            <a:r>
              <a:rPr lang="en-US" sz="3000" b="1" dirty="0" smtClean="0">
                <a:latin typeface="Josefin Sans" panose="020B0604020202020204" charset="-93"/>
              </a:rPr>
              <a:t> </a:t>
            </a:r>
            <a:r>
              <a:rPr lang="en-US" sz="3000" b="1" dirty="0" err="1" smtClean="0">
                <a:latin typeface="Josefin Sans" panose="020B0604020202020204" charset="-93"/>
              </a:rPr>
              <a:t>thể</a:t>
            </a:r>
            <a:r>
              <a:rPr lang="en-US" sz="3000" b="1" dirty="0" smtClean="0">
                <a:latin typeface="Josefin Sans" panose="020B0604020202020204" charset="-93"/>
              </a:rPr>
              <a:t> </a:t>
            </a:r>
            <a:r>
              <a:rPr lang="en-US" sz="3000" b="1" dirty="0" err="1" smtClean="0">
                <a:latin typeface="Josefin Sans" panose="020B0604020202020204" charset="-93"/>
              </a:rPr>
              <a:t>sử</a:t>
            </a:r>
            <a:r>
              <a:rPr lang="en-US" sz="3000" b="1" dirty="0" smtClean="0">
                <a:latin typeface="Josefin Sans" panose="020B0604020202020204" charset="-93"/>
              </a:rPr>
              <a:t> </a:t>
            </a:r>
            <a:r>
              <a:rPr lang="en-US" sz="3000" b="1" dirty="0" err="1" smtClean="0">
                <a:latin typeface="Josefin Sans" panose="020B0604020202020204" charset="-93"/>
              </a:rPr>
              <a:t>dụng</a:t>
            </a:r>
            <a:r>
              <a:rPr lang="en-US" sz="3000" b="1" dirty="0" smtClean="0">
                <a:latin typeface="Josefin Sans" panose="020B0604020202020204" charset="-93"/>
              </a:rPr>
              <a:t> Google </a:t>
            </a:r>
            <a:r>
              <a:rPr lang="en-US" sz="3000" b="1" dirty="0" err="1" smtClean="0">
                <a:latin typeface="Josefin Sans" panose="020B0604020202020204" charset="-93"/>
              </a:rPr>
              <a:t>Colab</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2">
            <a:extLst>
              <a:ext uri="{FF2B5EF4-FFF2-40B4-BE49-F238E27FC236}">
                <a16:creationId xmlns:a16="http://schemas.microsoft.com/office/drawing/2014/main" id="{952F3F44-1504-3DF6-3BD1-8A080A5D0399}"/>
              </a:ext>
            </a:extLst>
          </p:cNvPr>
          <p:cNvSpPr txBox="1"/>
          <p:nvPr/>
        </p:nvSpPr>
        <p:spPr>
          <a:xfrm>
            <a:off x="925291" y="2857500"/>
            <a:ext cx="6518856"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2400" dirty="0" err="1" smtClean="0">
                <a:latin typeface="Josefin Sans" panose="020B0604020202020204" charset="-93"/>
              </a:rPr>
              <a:t>Bước</a:t>
            </a:r>
            <a:r>
              <a:rPr lang="en-US" sz="2400" dirty="0" smtClean="0">
                <a:latin typeface="Josefin Sans" panose="020B0604020202020204" charset="-93"/>
              </a:rPr>
              <a:t> 1: </a:t>
            </a:r>
            <a:r>
              <a:rPr lang="en-US" sz="2400" dirty="0" err="1">
                <a:latin typeface="Josefin Sans" panose="020B0604020202020204" charset="-93"/>
              </a:rPr>
              <a:t>Tạo</a:t>
            </a:r>
            <a:r>
              <a:rPr lang="en-US" sz="2400" dirty="0">
                <a:latin typeface="Josefin Sans" panose="020B0604020202020204" charset="-93"/>
              </a:rPr>
              <a:t> </a:t>
            </a:r>
            <a:r>
              <a:rPr lang="en-US" sz="2400" dirty="0" err="1">
                <a:latin typeface="Josefin Sans" panose="020B0604020202020204" charset="-93"/>
              </a:rPr>
              <a:t>mới</a:t>
            </a:r>
            <a:r>
              <a:rPr lang="en-US" sz="2400" dirty="0">
                <a:latin typeface="Josefin Sans" panose="020B0604020202020204" charset="-93"/>
              </a:rPr>
              <a:t> notebook </a:t>
            </a:r>
            <a:r>
              <a:rPr lang="en-US" sz="2400" dirty="0" err="1">
                <a:latin typeface="Josefin Sans" panose="020B0604020202020204" charset="-93"/>
              </a:rPr>
              <a:t>để</a:t>
            </a:r>
            <a:r>
              <a:rPr lang="en-US" sz="2400" dirty="0">
                <a:latin typeface="Josefin Sans" panose="020B0604020202020204" charset="-93"/>
              </a:rPr>
              <a:t> </a:t>
            </a:r>
            <a:r>
              <a:rPr lang="en-US" sz="2400" dirty="0" err="1">
                <a:latin typeface="Josefin Sans" panose="020B0604020202020204" charset="-93"/>
              </a:rPr>
              <a:t>sử</a:t>
            </a:r>
            <a:r>
              <a:rPr lang="en-US" sz="2400" dirty="0">
                <a:latin typeface="Josefin Sans" panose="020B0604020202020204" charset="-93"/>
              </a:rPr>
              <a:t> </a:t>
            </a:r>
            <a:r>
              <a:rPr lang="en-US" sz="2400" dirty="0" err="1" smtClean="0">
                <a:latin typeface="Josefin Sans" panose="020B0604020202020204" charset="-93"/>
              </a:rPr>
              <a:t>dụng</a:t>
            </a:r>
            <a:endParaRPr lang="en-US" sz="2400" dirty="0" smtClean="0">
              <a:latin typeface="Josefin Sans" panose="020B0604020202020204" charset="-93"/>
            </a:endParaRPr>
          </a:p>
          <a:p>
            <a:pPr>
              <a:lnSpc>
                <a:spcPct val="90000"/>
              </a:lnSpc>
              <a:spcAft>
                <a:spcPts val="800"/>
              </a:spcAft>
            </a:pPr>
            <a:r>
              <a:rPr lang="en-US" sz="1900" dirty="0" err="1">
                <a:latin typeface="Josefin Sans" panose="020B0604020202020204" charset="-93"/>
              </a:rPr>
              <a:t>Truy</a:t>
            </a:r>
            <a:r>
              <a:rPr lang="en-US" sz="1900" dirty="0">
                <a:latin typeface="Josefin Sans" panose="020B0604020202020204" charset="-93"/>
              </a:rPr>
              <a:t> </a:t>
            </a:r>
            <a:r>
              <a:rPr lang="en-US" sz="1900" dirty="0" err="1">
                <a:latin typeface="Josefin Sans" panose="020B0604020202020204" charset="-93"/>
              </a:rPr>
              <a:t>cập</a:t>
            </a:r>
            <a:r>
              <a:rPr lang="en-US" sz="1900" dirty="0">
                <a:latin typeface="Josefin Sans" panose="020B0604020202020204" charset="-93"/>
              </a:rPr>
              <a:t> </a:t>
            </a:r>
            <a:r>
              <a:rPr lang="en-US" sz="1900" dirty="0" err="1">
                <a:latin typeface="Josefin Sans" panose="020B0604020202020204" charset="-93"/>
              </a:rPr>
              <a:t>vào</a:t>
            </a:r>
            <a:r>
              <a:rPr lang="en-US" sz="1900" dirty="0">
                <a:latin typeface="Josefin Sans" panose="020B0604020202020204" charset="-93"/>
              </a:rPr>
              <a:t> </a:t>
            </a:r>
            <a:r>
              <a:rPr lang="en-US" sz="1900" dirty="0" err="1">
                <a:latin typeface="Josefin Sans" panose="020B0604020202020204" charset="-93"/>
              </a:rPr>
              <a:t>trang</a:t>
            </a:r>
            <a:r>
              <a:rPr lang="en-US" sz="1900" dirty="0">
                <a:latin typeface="Josefin Sans" panose="020B0604020202020204" charset="-93"/>
              </a:rPr>
              <a:t> web: https://colab.research.google.com/ </a:t>
            </a:r>
            <a:r>
              <a:rPr lang="en-US" sz="1900" dirty="0" err="1">
                <a:latin typeface="Josefin Sans" panose="020B0604020202020204" charset="-93"/>
              </a:rPr>
              <a:t>trong</a:t>
            </a:r>
            <a:r>
              <a:rPr lang="en-US" sz="1900" dirty="0">
                <a:latin typeface="Josefin Sans" panose="020B0604020202020204" charset="-93"/>
              </a:rPr>
              <a:t> </a:t>
            </a:r>
            <a:r>
              <a:rPr lang="en-US" sz="1900" dirty="0" err="1">
                <a:latin typeface="Josefin Sans" panose="020B0604020202020204" charset="-93"/>
              </a:rPr>
              <a:t>trình</a:t>
            </a:r>
            <a:r>
              <a:rPr lang="en-US" sz="1900" dirty="0">
                <a:latin typeface="Josefin Sans" panose="020B0604020202020204" charset="-93"/>
              </a:rPr>
              <a:t> </a:t>
            </a:r>
            <a:r>
              <a:rPr lang="en-US" sz="1900" dirty="0" err="1">
                <a:latin typeface="Josefin Sans" panose="020B0604020202020204" charset="-93"/>
              </a:rPr>
              <a:t>duyệt</a:t>
            </a:r>
            <a:r>
              <a:rPr lang="en-US" sz="1900" dirty="0">
                <a:latin typeface="Josefin Sans" panose="020B0604020202020204" charset="-93"/>
              </a:rPr>
              <a:t> </a:t>
            </a:r>
            <a:r>
              <a:rPr lang="en-US" sz="1900" dirty="0" err="1">
                <a:latin typeface="Josefin Sans" panose="020B0604020202020204" charset="-93"/>
              </a:rPr>
              <a:t>và</a:t>
            </a:r>
            <a:r>
              <a:rPr lang="en-US" sz="1900" dirty="0">
                <a:latin typeface="Josefin Sans" panose="020B0604020202020204" charset="-93"/>
              </a:rPr>
              <a:t> </a:t>
            </a:r>
            <a:r>
              <a:rPr lang="en-US" sz="1900" dirty="0" err="1">
                <a:latin typeface="Josefin Sans" panose="020B0604020202020204" charset="-93"/>
              </a:rPr>
              <a:t>nhấp</a:t>
            </a:r>
            <a:r>
              <a:rPr lang="en-US" sz="1900" dirty="0">
                <a:latin typeface="Josefin Sans" panose="020B0604020202020204" charset="-93"/>
              </a:rPr>
              <a:t> </a:t>
            </a:r>
            <a:r>
              <a:rPr lang="en-US" sz="1900" dirty="0" err="1">
                <a:latin typeface="Josefin Sans" panose="020B0604020202020204" charset="-93"/>
              </a:rPr>
              <a:t>chuột</a:t>
            </a:r>
            <a:r>
              <a:rPr lang="en-US" sz="1900" dirty="0">
                <a:latin typeface="Josefin Sans" panose="020B0604020202020204" charset="-93"/>
              </a:rPr>
              <a:t> </a:t>
            </a:r>
            <a:r>
              <a:rPr lang="en-US" sz="1900" dirty="0" err="1">
                <a:latin typeface="Josefin Sans" panose="020B0604020202020204" charset="-93"/>
              </a:rPr>
              <a:t>vào</a:t>
            </a:r>
            <a:r>
              <a:rPr lang="en-US" sz="1900" dirty="0">
                <a:latin typeface="Josefin Sans" panose="020B0604020202020204" charset="-93"/>
              </a:rPr>
              <a:t> New notebook.</a:t>
            </a:r>
            <a:endParaRPr lang="en-US" sz="1900" dirty="0">
              <a:latin typeface="Josefin Sans" panose="020B0604020202020204" charset="-93"/>
            </a:endParaRPr>
          </a:p>
        </p:txBody>
      </p:sp>
      <p:pic>
        <p:nvPicPr>
          <p:cNvPr id="2" name="Picture 1"/>
          <p:cNvPicPr>
            <a:picLocks noChangeAspect="1"/>
          </p:cNvPicPr>
          <p:nvPr/>
        </p:nvPicPr>
        <p:blipFill>
          <a:blip r:embed="rId2"/>
          <a:stretch>
            <a:fillRect/>
          </a:stretch>
        </p:blipFill>
        <p:spPr>
          <a:xfrm>
            <a:off x="7648835" y="2417233"/>
            <a:ext cx="9692503" cy="5451580"/>
          </a:xfrm>
          <a:prstGeom prst="rect">
            <a:avLst/>
          </a:prstGeom>
        </p:spPr>
      </p:pic>
    </p:spTree>
    <p:extLst>
      <p:ext uri="{BB962C8B-B14F-4D97-AF65-F5344CB8AC3E}">
        <p14:creationId xmlns:p14="http://schemas.microsoft.com/office/powerpoint/2010/main" val="2093799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944343" y="925449"/>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3000" b="1" dirty="0" err="1" smtClean="0">
                <a:latin typeface="Josefin Sans" panose="020B0604020202020204" charset="-93"/>
              </a:rPr>
              <a:t>Đối</a:t>
            </a:r>
            <a:r>
              <a:rPr lang="en-US" sz="3000" b="1" dirty="0" smtClean="0">
                <a:latin typeface="Josefin Sans" panose="020B0604020202020204" charset="-93"/>
              </a:rPr>
              <a:t> </a:t>
            </a:r>
            <a:r>
              <a:rPr lang="en-US" sz="3000" b="1" dirty="0" err="1" smtClean="0">
                <a:latin typeface="Josefin Sans" panose="020B0604020202020204" charset="-93"/>
              </a:rPr>
              <a:t>với</a:t>
            </a:r>
            <a:r>
              <a:rPr lang="en-US" sz="3000" b="1" dirty="0" smtClean="0">
                <a:latin typeface="Josefin Sans" panose="020B0604020202020204" charset="-93"/>
              </a:rPr>
              <a:t> </a:t>
            </a:r>
            <a:r>
              <a:rPr lang="en-US" sz="3000" b="1" dirty="0" err="1" smtClean="0">
                <a:latin typeface="Josefin Sans" panose="020B0604020202020204" charset="-93"/>
              </a:rPr>
              <a:t>trường</a:t>
            </a:r>
            <a:r>
              <a:rPr lang="en-US" sz="3000" b="1" dirty="0" smtClean="0">
                <a:latin typeface="Josefin Sans" panose="020B0604020202020204" charset="-93"/>
              </a:rPr>
              <a:t> </a:t>
            </a:r>
            <a:r>
              <a:rPr lang="en-US" sz="3000" b="1" dirty="0" err="1" smtClean="0">
                <a:latin typeface="Josefin Sans" panose="020B0604020202020204" charset="-93"/>
              </a:rPr>
              <a:t>hợp</a:t>
            </a:r>
            <a:r>
              <a:rPr lang="en-US" sz="3000" b="1" dirty="0" smtClean="0">
                <a:latin typeface="Josefin Sans" panose="020B0604020202020204" charset="-93"/>
              </a:rPr>
              <a:t> </a:t>
            </a:r>
            <a:r>
              <a:rPr lang="en-US" sz="3000" b="1" dirty="0" err="1" smtClean="0">
                <a:latin typeface="Josefin Sans" panose="020B0604020202020204" charset="-93"/>
              </a:rPr>
              <a:t>máy</a:t>
            </a:r>
            <a:r>
              <a:rPr lang="en-US" sz="3000" b="1" dirty="0" smtClean="0">
                <a:latin typeface="Josefin Sans" panose="020B0604020202020204" charset="-93"/>
              </a:rPr>
              <a:t> </a:t>
            </a:r>
            <a:r>
              <a:rPr lang="en-US" sz="3000" b="1" dirty="0" err="1" smtClean="0">
                <a:latin typeface="Josefin Sans" panose="020B0604020202020204" charset="-93"/>
              </a:rPr>
              <a:t>tính</a:t>
            </a:r>
            <a:r>
              <a:rPr lang="en-US" sz="3000" b="1" dirty="0" smtClean="0">
                <a:latin typeface="Josefin Sans" panose="020B0604020202020204" charset="-93"/>
              </a:rPr>
              <a:t> </a:t>
            </a:r>
            <a:r>
              <a:rPr lang="en-US" sz="3000" b="1" dirty="0" err="1" smtClean="0">
                <a:latin typeface="Josefin Sans" panose="020B0604020202020204" charset="-93"/>
              </a:rPr>
              <a:t>không</a:t>
            </a:r>
            <a:r>
              <a:rPr lang="en-US" sz="3000" b="1" dirty="0" smtClean="0">
                <a:latin typeface="Josefin Sans" panose="020B0604020202020204" charset="-93"/>
              </a:rPr>
              <a:t> </a:t>
            </a:r>
            <a:r>
              <a:rPr lang="en-US" sz="3000" b="1" dirty="0" err="1" smtClean="0">
                <a:latin typeface="Josefin Sans" panose="020B0604020202020204" charset="-93"/>
              </a:rPr>
              <a:t>có</a:t>
            </a:r>
            <a:r>
              <a:rPr lang="en-US" sz="3000" b="1" dirty="0" smtClean="0">
                <a:latin typeface="Josefin Sans" panose="020B0604020202020204" charset="-93"/>
              </a:rPr>
              <a:t> GPU </a:t>
            </a:r>
            <a:r>
              <a:rPr lang="en-US" sz="3000" b="1" dirty="0" err="1" smtClean="0">
                <a:latin typeface="Josefin Sans" panose="020B0604020202020204" charset="-93"/>
              </a:rPr>
              <a:t>rời</a:t>
            </a:r>
            <a:r>
              <a:rPr lang="en-US" sz="3000" b="1" dirty="0" smtClean="0">
                <a:latin typeface="Josefin Sans" panose="020B0604020202020204" charset="-93"/>
              </a:rPr>
              <a:t> </a:t>
            </a:r>
            <a:r>
              <a:rPr lang="en-US" sz="3000" b="1" dirty="0" err="1" smtClean="0">
                <a:latin typeface="Josefin Sans" panose="020B0604020202020204" charset="-93"/>
              </a:rPr>
              <a:t>có</a:t>
            </a:r>
            <a:r>
              <a:rPr lang="en-US" sz="3000" b="1" dirty="0" smtClean="0">
                <a:latin typeface="Josefin Sans" panose="020B0604020202020204" charset="-93"/>
              </a:rPr>
              <a:t> </a:t>
            </a:r>
            <a:r>
              <a:rPr lang="en-US" sz="3000" b="1" dirty="0" err="1" smtClean="0">
                <a:latin typeface="Josefin Sans" panose="020B0604020202020204" charset="-93"/>
              </a:rPr>
              <a:t>thể</a:t>
            </a:r>
            <a:r>
              <a:rPr lang="en-US" sz="3000" b="1" dirty="0" smtClean="0">
                <a:latin typeface="Josefin Sans" panose="020B0604020202020204" charset="-93"/>
              </a:rPr>
              <a:t> </a:t>
            </a:r>
            <a:r>
              <a:rPr lang="en-US" sz="3000" b="1" dirty="0" err="1" smtClean="0">
                <a:latin typeface="Josefin Sans" panose="020B0604020202020204" charset="-93"/>
              </a:rPr>
              <a:t>sử</a:t>
            </a:r>
            <a:r>
              <a:rPr lang="en-US" sz="3000" b="1" dirty="0" smtClean="0">
                <a:latin typeface="Josefin Sans" panose="020B0604020202020204" charset="-93"/>
              </a:rPr>
              <a:t> </a:t>
            </a:r>
            <a:r>
              <a:rPr lang="en-US" sz="3000" b="1" dirty="0" err="1" smtClean="0">
                <a:latin typeface="Josefin Sans" panose="020B0604020202020204" charset="-93"/>
              </a:rPr>
              <a:t>dụng</a:t>
            </a:r>
            <a:r>
              <a:rPr lang="en-US" sz="3000" b="1" dirty="0" smtClean="0">
                <a:latin typeface="Josefin Sans" panose="020B0604020202020204" charset="-93"/>
              </a:rPr>
              <a:t> Google </a:t>
            </a:r>
            <a:r>
              <a:rPr lang="en-US" sz="3000" b="1" dirty="0" err="1" smtClean="0">
                <a:latin typeface="Josefin Sans" panose="020B0604020202020204" charset="-93"/>
              </a:rPr>
              <a:t>Colab</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2">
            <a:extLst>
              <a:ext uri="{FF2B5EF4-FFF2-40B4-BE49-F238E27FC236}">
                <a16:creationId xmlns:a16="http://schemas.microsoft.com/office/drawing/2014/main" id="{952F3F44-1504-3DF6-3BD1-8A080A5D0399}"/>
              </a:ext>
            </a:extLst>
          </p:cNvPr>
          <p:cNvSpPr txBox="1"/>
          <p:nvPr/>
        </p:nvSpPr>
        <p:spPr>
          <a:xfrm>
            <a:off x="953256" y="2946398"/>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vi-VN" sz="2400" dirty="0">
                <a:latin typeface="Josefin Sans" panose="020B0604020202020204" charset="-93"/>
              </a:rPr>
              <a:t>Bước 2: Cấu hình GPU: </a:t>
            </a:r>
            <a:endParaRPr lang="en-US" sz="2400" dirty="0" smtClean="0">
              <a:latin typeface="Josefin Sans" panose="020B0604020202020204" charset="-93"/>
            </a:endParaRPr>
          </a:p>
          <a:p>
            <a:pPr marL="228600" indent="-457200">
              <a:lnSpc>
                <a:spcPct val="90000"/>
              </a:lnSpc>
              <a:spcAft>
                <a:spcPts val="800"/>
              </a:spcAft>
              <a:buFont typeface="Wingdings" panose="05000000000000000000" pitchFamily="2" charset="2"/>
              <a:buChar char="Ø"/>
            </a:pPr>
            <a:r>
              <a:rPr lang="vi-VN" dirty="0" smtClean="0">
                <a:latin typeface="Josefin Sans" panose="020B0604020202020204" charset="-93"/>
              </a:rPr>
              <a:t>Vào </a:t>
            </a:r>
            <a:r>
              <a:rPr lang="vi-VN" dirty="0">
                <a:latin typeface="Josefin Sans" panose="020B0604020202020204" charset="-93"/>
              </a:rPr>
              <a:t>Runtime &gt; Change runtime type. </a:t>
            </a:r>
            <a:endParaRPr lang="en-US" dirty="0" smtClean="0">
              <a:latin typeface="Josefin Sans" panose="020B0604020202020204" charset="-93"/>
            </a:endParaRPr>
          </a:p>
          <a:p>
            <a:pPr marL="228600" indent="-457200">
              <a:lnSpc>
                <a:spcPct val="90000"/>
              </a:lnSpc>
              <a:spcAft>
                <a:spcPts val="800"/>
              </a:spcAft>
              <a:buFont typeface="Wingdings" panose="05000000000000000000" pitchFamily="2" charset="2"/>
              <a:buChar char="Ø"/>
            </a:pPr>
            <a:r>
              <a:rPr lang="vi-VN" dirty="0" smtClean="0">
                <a:latin typeface="Josefin Sans" panose="020B0604020202020204" charset="-93"/>
              </a:rPr>
              <a:t>Tại </a:t>
            </a:r>
            <a:r>
              <a:rPr lang="vi-VN" dirty="0">
                <a:latin typeface="Josefin Sans" panose="020B0604020202020204" charset="-93"/>
              </a:rPr>
              <a:t>mục Hardware accelerator, chọn T4GPU. </a:t>
            </a:r>
            <a:endParaRPr lang="en-US" dirty="0" smtClean="0">
              <a:latin typeface="Josefin Sans" panose="020B0604020202020204" charset="-93"/>
            </a:endParaRPr>
          </a:p>
          <a:p>
            <a:pPr marL="228600" indent="-457200">
              <a:lnSpc>
                <a:spcPct val="90000"/>
              </a:lnSpc>
              <a:spcAft>
                <a:spcPts val="800"/>
              </a:spcAft>
              <a:buFont typeface="Wingdings" panose="05000000000000000000" pitchFamily="2" charset="2"/>
              <a:buChar char="Ø"/>
            </a:pPr>
            <a:r>
              <a:rPr lang="vi-VN" dirty="0" smtClean="0">
                <a:latin typeface="Josefin Sans" panose="020B0604020202020204" charset="-93"/>
              </a:rPr>
              <a:t>Nhấn </a:t>
            </a:r>
            <a:r>
              <a:rPr lang="vi-VN" dirty="0">
                <a:latin typeface="Josefin Sans" panose="020B0604020202020204" charset="-93"/>
              </a:rPr>
              <a:t>Save, sau đó nhấn Connect để kết nối.</a:t>
            </a:r>
            <a:endParaRPr lang="en-US" dirty="0">
              <a:latin typeface="Josefin Sans" panose="020B0604020202020204" charset="-93"/>
            </a:endParaRPr>
          </a:p>
        </p:txBody>
      </p:sp>
      <p:pic>
        <p:nvPicPr>
          <p:cNvPr id="4" name="Picture 3"/>
          <p:cNvPicPr>
            <a:picLocks noChangeAspect="1"/>
          </p:cNvPicPr>
          <p:nvPr/>
        </p:nvPicPr>
        <p:blipFill>
          <a:blip r:embed="rId2"/>
          <a:stretch>
            <a:fillRect/>
          </a:stretch>
        </p:blipFill>
        <p:spPr>
          <a:xfrm>
            <a:off x="8659306" y="283364"/>
            <a:ext cx="8166187" cy="4608761"/>
          </a:xfrm>
          <a:prstGeom prst="rect">
            <a:avLst/>
          </a:prstGeom>
        </p:spPr>
      </p:pic>
      <p:pic>
        <p:nvPicPr>
          <p:cNvPr id="5" name="Picture 4"/>
          <p:cNvPicPr>
            <a:picLocks noChangeAspect="1"/>
          </p:cNvPicPr>
          <p:nvPr/>
        </p:nvPicPr>
        <p:blipFill>
          <a:blip r:embed="rId3"/>
          <a:stretch>
            <a:fillRect/>
          </a:stretch>
        </p:blipFill>
        <p:spPr>
          <a:xfrm>
            <a:off x="8659306" y="5379540"/>
            <a:ext cx="8166187" cy="4593862"/>
          </a:xfrm>
          <a:prstGeom prst="rect">
            <a:avLst/>
          </a:prstGeom>
        </p:spPr>
      </p:pic>
    </p:spTree>
    <p:extLst>
      <p:ext uri="{BB962C8B-B14F-4D97-AF65-F5344CB8AC3E}">
        <p14:creationId xmlns:p14="http://schemas.microsoft.com/office/powerpoint/2010/main" val="1008575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944343" y="925449"/>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3000" b="1" dirty="0" err="1" smtClean="0">
                <a:latin typeface="Josefin Sans" panose="020B0604020202020204" charset="-93"/>
              </a:rPr>
              <a:t>Đối</a:t>
            </a:r>
            <a:r>
              <a:rPr lang="en-US" sz="3000" b="1" dirty="0" smtClean="0">
                <a:latin typeface="Josefin Sans" panose="020B0604020202020204" charset="-93"/>
              </a:rPr>
              <a:t> </a:t>
            </a:r>
            <a:r>
              <a:rPr lang="en-US" sz="3000" b="1" dirty="0" err="1" smtClean="0">
                <a:latin typeface="Josefin Sans" panose="020B0604020202020204" charset="-93"/>
              </a:rPr>
              <a:t>với</a:t>
            </a:r>
            <a:r>
              <a:rPr lang="en-US" sz="3000" b="1" dirty="0" smtClean="0">
                <a:latin typeface="Josefin Sans" panose="020B0604020202020204" charset="-93"/>
              </a:rPr>
              <a:t> </a:t>
            </a:r>
            <a:r>
              <a:rPr lang="en-US" sz="3000" b="1" dirty="0" err="1" smtClean="0">
                <a:latin typeface="Josefin Sans" panose="020B0604020202020204" charset="-93"/>
              </a:rPr>
              <a:t>trường</a:t>
            </a:r>
            <a:r>
              <a:rPr lang="en-US" sz="3000" b="1" dirty="0" smtClean="0">
                <a:latin typeface="Josefin Sans" panose="020B0604020202020204" charset="-93"/>
              </a:rPr>
              <a:t> </a:t>
            </a:r>
            <a:r>
              <a:rPr lang="en-US" sz="3000" b="1" dirty="0" err="1" smtClean="0">
                <a:latin typeface="Josefin Sans" panose="020B0604020202020204" charset="-93"/>
              </a:rPr>
              <a:t>hợp</a:t>
            </a:r>
            <a:r>
              <a:rPr lang="en-US" sz="3000" b="1" dirty="0" smtClean="0">
                <a:latin typeface="Josefin Sans" panose="020B0604020202020204" charset="-93"/>
              </a:rPr>
              <a:t> </a:t>
            </a:r>
            <a:r>
              <a:rPr lang="en-US" sz="3000" b="1" dirty="0" err="1" smtClean="0">
                <a:latin typeface="Josefin Sans" panose="020B0604020202020204" charset="-93"/>
              </a:rPr>
              <a:t>máy</a:t>
            </a:r>
            <a:r>
              <a:rPr lang="en-US" sz="3000" b="1" dirty="0" smtClean="0">
                <a:latin typeface="Josefin Sans" panose="020B0604020202020204" charset="-93"/>
              </a:rPr>
              <a:t> </a:t>
            </a:r>
            <a:r>
              <a:rPr lang="en-US" sz="3000" b="1" dirty="0" err="1" smtClean="0">
                <a:latin typeface="Josefin Sans" panose="020B0604020202020204" charset="-93"/>
              </a:rPr>
              <a:t>tính</a:t>
            </a:r>
            <a:r>
              <a:rPr lang="en-US" sz="3000" b="1" dirty="0" smtClean="0">
                <a:latin typeface="Josefin Sans" panose="020B0604020202020204" charset="-93"/>
              </a:rPr>
              <a:t> </a:t>
            </a:r>
            <a:r>
              <a:rPr lang="en-US" sz="3000" b="1" dirty="0" err="1" smtClean="0">
                <a:latin typeface="Josefin Sans" panose="020B0604020202020204" charset="-93"/>
              </a:rPr>
              <a:t>không</a:t>
            </a:r>
            <a:r>
              <a:rPr lang="en-US" sz="3000" b="1" dirty="0" smtClean="0">
                <a:latin typeface="Josefin Sans" panose="020B0604020202020204" charset="-93"/>
              </a:rPr>
              <a:t> </a:t>
            </a:r>
            <a:r>
              <a:rPr lang="en-US" sz="3000" b="1" dirty="0" err="1" smtClean="0">
                <a:latin typeface="Josefin Sans" panose="020B0604020202020204" charset="-93"/>
              </a:rPr>
              <a:t>có</a:t>
            </a:r>
            <a:r>
              <a:rPr lang="en-US" sz="3000" b="1" dirty="0" smtClean="0">
                <a:latin typeface="Josefin Sans" panose="020B0604020202020204" charset="-93"/>
              </a:rPr>
              <a:t> GPU </a:t>
            </a:r>
            <a:r>
              <a:rPr lang="en-US" sz="3000" b="1" dirty="0" err="1" smtClean="0">
                <a:latin typeface="Josefin Sans" panose="020B0604020202020204" charset="-93"/>
              </a:rPr>
              <a:t>rời</a:t>
            </a:r>
            <a:r>
              <a:rPr lang="en-US" sz="3000" b="1" dirty="0" smtClean="0">
                <a:latin typeface="Josefin Sans" panose="020B0604020202020204" charset="-93"/>
              </a:rPr>
              <a:t> </a:t>
            </a:r>
            <a:r>
              <a:rPr lang="en-US" sz="3000" b="1" dirty="0" err="1" smtClean="0">
                <a:latin typeface="Josefin Sans" panose="020B0604020202020204" charset="-93"/>
              </a:rPr>
              <a:t>có</a:t>
            </a:r>
            <a:r>
              <a:rPr lang="en-US" sz="3000" b="1" dirty="0" smtClean="0">
                <a:latin typeface="Josefin Sans" panose="020B0604020202020204" charset="-93"/>
              </a:rPr>
              <a:t> </a:t>
            </a:r>
            <a:r>
              <a:rPr lang="en-US" sz="3000" b="1" dirty="0" err="1" smtClean="0">
                <a:latin typeface="Josefin Sans" panose="020B0604020202020204" charset="-93"/>
              </a:rPr>
              <a:t>thể</a:t>
            </a:r>
            <a:r>
              <a:rPr lang="en-US" sz="3000" b="1" dirty="0" smtClean="0">
                <a:latin typeface="Josefin Sans" panose="020B0604020202020204" charset="-93"/>
              </a:rPr>
              <a:t> </a:t>
            </a:r>
            <a:r>
              <a:rPr lang="en-US" sz="3000" b="1" dirty="0" err="1" smtClean="0">
                <a:latin typeface="Josefin Sans" panose="020B0604020202020204" charset="-93"/>
              </a:rPr>
              <a:t>sử</a:t>
            </a:r>
            <a:r>
              <a:rPr lang="en-US" sz="3000" b="1" dirty="0" smtClean="0">
                <a:latin typeface="Josefin Sans" panose="020B0604020202020204" charset="-93"/>
              </a:rPr>
              <a:t> </a:t>
            </a:r>
            <a:r>
              <a:rPr lang="en-US" sz="3000" b="1" dirty="0" err="1" smtClean="0">
                <a:latin typeface="Josefin Sans" panose="020B0604020202020204" charset="-93"/>
              </a:rPr>
              <a:t>dụng</a:t>
            </a:r>
            <a:r>
              <a:rPr lang="en-US" sz="3000" b="1" dirty="0" smtClean="0">
                <a:latin typeface="Josefin Sans" panose="020B0604020202020204" charset="-93"/>
              </a:rPr>
              <a:t> Google </a:t>
            </a:r>
            <a:r>
              <a:rPr lang="en-US" sz="3000" b="1" dirty="0" err="1" smtClean="0">
                <a:latin typeface="Josefin Sans" panose="020B0604020202020204" charset="-93"/>
              </a:rPr>
              <a:t>Colab</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2">
            <a:extLst>
              <a:ext uri="{FF2B5EF4-FFF2-40B4-BE49-F238E27FC236}">
                <a16:creationId xmlns:a16="http://schemas.microsoft.com/office/drawing/2014/main" id="{952F3F44-1504-3DF6-3BD1-8A080A5D0399}"/>
              </a:ext>
            </a:extLst>
          </p:cNvPr>
          <p:cNvSpPr txBox="1"/>
          <p:nvPr/>
        </p:nvSpPr>
        <p:spPr>
          <a:xfrm>
            <a:off x="925291" y="3194527"/>
            <a:ext cx="6839138" cy="2710973"/>
          </a:xfrm>
          <a:prstGeom prst="rect">
            <a:avLst/>
          </a:prstGeom>
        </p:spPr>
        <p:txBody>
          <a:bodyPr vert="horz" lIns="91440" tIns="45720" rIns="91440" bIns="45720" rtlCol="0" anchor="ctr">
            <a:noAutofit/>
          </a:bodyPr>
          <a:lstStyle/>
          <a:p>
            <a:pPr indent="-228600">
              <a:lnSpc>
                <a:spcPct val="90000"/>
              </a:lnSpc>
              <a:spcAft>
                <a:spcPts val="800"/>
              </a:spcAft>
              <a:buFont typeface="Arial" panose="020B0604020202020204" pitchFamily="34" charset="0"/>
              <a:buChar char="•"/>
            </a:pPr>
            <a:r>
              <a:rPr lang="vi-VN" sz="2400" dirty="0">
                <a:latin typeface="Josefin Sans" panose="020B0604020202020204" charset="-93"/>
              </a:rPr>
              <a:t>Bước 3: Kiểm tra GPU và phiên bản CUDA</a:t>
            </a:r>
            <a:r>
              <a:rPr lang="vi-VN" sz="2400" dirty="0" smtClean="0">
                <a:latin typeface="Josefin Sans" panose="020B0604020202020204" charset="-93"/>
              </a:rPr>
              <a:t>:</a:t>
            </a:r>
            <a:r>
              <a:rPr lang="en-US" sz="2400" dirty="0" smtClean="0">
                <a:latin typeface="Josefin Sans" panose="020B0604020202020204" charset="-93"/>
              </a:rPr>
              <a:t>\</a:t>
            </a:r>
          </a:p>
          <a:p>
            <a:pPr>
              <a:lnSpc>
                <a:spcPct val="90000"/>
              </a:lnSpc>
              <a:spcAft>
                <a:spcPts val="800"/>
              </a:spcAft>
            </a:pPr>
            <a:r>
              <a:rPr lang="vi-VN" dirty="0" smtClean="0">
                <a:latin typeface="Josefin Sans" panose="020B0604020202020204" charset="-93"/>
              </a:rPr>
              <a:t> </a:t>
            </a:r>
            <a:r>
              <a:rPr lang="vi-VN" dirty="0">
                <a:latin typeface="Josefin Sans" panose="020B0604020202020204" charset="-93"/>
              </a:rPr>
              <a:t>- Chạy lệnh: !nvidia-smi Lệnh này hiển thị thông tin về GPU đang sử dụng</a:t>
            </a:r>
            <a:r>
              <a:rPr lang="vi-VN" dirty="0" smtClean="0">
                <a:latin typeface="Josefin Sans" panose="020B0604020202020204" charset="-93"/>
              </a:rPr>
              <a:t>.</a:t>
            </a:r>
            <a:endParaRPr lang="en-US" dirty="0" smtClean="0">
              <a:latin typeface="Josefin Sans" panose="020B0604020202020204" charset="-93"/>
            </a:endParaRPr>
          </a:p>
          <a:p>
            <a:pPr marL="285750" indent="-285750">
              <a:lnSpc>
                <a:spcPct val="90000"/>
              </a:lnSpc>
              <a:spcAft>
                <a:spcPts val="800"/>
              </a:spcAft>
              <a:buFontTx/>
              <a:buChar char="-"/>
            </a:pPr>
            <a:r>
              <a:rPr lang="en-US" dirty="0" err="1" smtClean="0">
                <a:latin typeface="Josefin Sans" panose="020B0604020202020204" charset="-93"/>
              </a:rPr>
              <a:t>Kiểm</a:t>
            </a:r>
            <a:r>
              <a:rPr lang="en-US" dirty="0" smtClean="0">
                <a:latin typeface="Josefin Sans" panose="020B0604020202020204" charset="-93"/>
              </a:rPr>
              <a:t> </a:t>
            </a:r>
            <a:r>
              <a:rPr lang="en-US" dirty="0" err="1">
                <a:latin typeface="Josefin Sans" panose="020B0604020202020204" charset="-93"/>
              </a:rPr>
              <a:t>tra</a:t>
            </a:r>
            <a:r>
              <a:rPr lang="en-US" dirty="0">
                <a:latin typeface="Josefin Sans" panose="020B0604020202020204" charset="-93"/>
              </a:rPr>
              <a:t> </a:t>
            </a:r>
            <a:r>
              <a:rPr lang="en-US" dirty="0" err="1">
                <a:latin typeface="Josefin Sans" panose="020B0604020202020204" charset="-93"/>
              </a:rPr>
              <a:t>phiên</a:t>
            </a:r>
            <a:r>
              <a:rPr lang="en-US" dirty="0">
                <a:latin typeface="Josefin Sans" panose="020B0604020202020204" charset="-93"/>
              </a:rPr>
              <a:t> </a:t>
            </a:r>
            <a:r>
              <a:rPr lang="en-US" dirty="0" err="1">
                <a:latin typeface="Josefin Sans" panose="020B0604020202020204" charset="-93"/>
              </a:rPr>
              <a:t>bản</a:t>
            </a:r>
            <a:r>
              <a:rPr lang="en-US" dirty="0">
                <a:latin typeface="Josefin Sans" panose="020B0604020202020204" charset="-93"/>
              </a:rPr>
              <a:t> CUDA: !</a:t>
            </a:r>
            <a:r>
              <a:rPr lang="en-US" dirty="0" err="1">
                <a:latin typeface="Josefin Sans" panose="020B0604020202020204" charset="-93"/>
              </a:rPr>
              <a:t>nvcc</a:t>
            </a:r>
            <a:r>
              <a:rPr lang="en-US" dirty="0">
                <a:latin typeface="Josefin Sans" panose="020B0604020202020204" charset="-93"/>
              </a:rPr>
              <a:t> –version </a:t>
            </a:r>
            <a:endParaRPr lang="en-US" dirty="0" smtClean="0">
              <a:latin typeface="Josefin Sans" panose="020B0604020202020204" charset="-93"/>
            </a:endParaRPr>
          </a:p>
          <a:p>
            <a:pPr marL="285750" indent="-285750">
              <a:lnSpc>
                <a:spcPct val="90000"/>
              </a:lnSpc>
              <a:spcAft>
                <a:spcPts val="800"/>
              </a:spcAft>
              <a:buFontTx/>
              <a:buChar char="-"/>
            </a:pPr>
            <a:r>
              <a:rPr lang="vi-VN" dirty="0">
                <a:latin typeface="Josefin Sans" panose="020B0604020202020204" charset="-93"/>
              </a:rPr>
              <a:t>- Cài đặt thư viện nvcc4jupyter để hỗ trợ chạy mã CUDA trong notebook: !pip install nvcc4jupyter </a:t>
            </a:r>
            <a:endParaRPr lang="en-US" dirty="0" smtClean="0">
              <a:latin typeface="Josefin Sans" panose="020B0604020202020204" charset="-93"/>
            </a:endParaRPr>
          </a:p>
          <a:p>
            <a:pPr marL="285750" indent="-285750">
              <a:lnSpc>
                <a:spcPct val="90000"/>
              </a:lnSpc>
              <a:spcAft>
                <a:spcPts val="800"/>
              </a:spcAft>
              <a:buFontTx/>
              <a:buChar char="-"/>
            </a:pPr>
            <a:r>
              <a:rPr lang="en-US" dirty="0">
                <a:latin typeface="Josefin Sans" panose="020B0604020202020204" charset="-93"/>
              </a:rPr>
              <a:t>- </a:t>
            </a:r>
            <a:r>
              <a:rPr lang="en-US" dirty="0" err="1">
                <a:latin typeface="Josefin Sans" panose="020B0604020202020204" charset="-93"/>
              </a:rPr>
              <a:t>Tải</a:t>
            </a:r>
            <a:r>
              <a:rPr lang="en-US" dirty="0">
                <a:latin typeface="Josefin Sans" panose="020B0604020202020204" charset="-93"/>
              </a:rPr>
              <a:t> </a:t>
            </a:r>
            <a:r>
              <a:rPr lang="en-US" dirty="0" err="1">
                <a:latin typeface="Josefin Sans" panose="020B0604020202020204" charset="-93"/>
              </a:rPr>
              <a:t>tiện</a:t>
            </a:r>
            <a:r>
              <a:rPr lang="en-US" dirty="0">
                <a:latin typeface="Josefin Sans" panose="020B0604020202020204" charset="-93"/>
              </a:rPr>
              <a:t> </a:t>
            </a:r>
            <a:r>
              <a:rPr lang="en-US" dirty="0" err="1">
                <a:latin typeface="Josefin Sans" panose="020B0604020202020204" charset="-93"/>
              </a:rPr>
              <a:t>ích</a:t>
            </a:r>
            <a:r>
              <a:rPr lang="en-US" dirty="0">
                <a:latin typeface="Josefin Sans" panose="020B0604020202020204" charset="-93"/>
              </a:rPr>
              <a:t> </a:t>
            </a:r>
            <a:r>
              <a:rPr lang="en-US" dirty="0" err="1">
                <a:latin typeface="Josefin Sans" panose="020B0604020202020204" charset="-93"/>
              </a:rPr>
              <a:t>mở</a:t>
            </a:r>
            <a:r>
              <a:rPr lang="en-US" dirty="0">
                <a:latin typeface="Josefin Sans" panose="020B0604020202020204" charset="-93"/>
              </a:rPr>
              <a:t> </a:t>
            </a:r>
            <a:r>
              <a:rPr lang="en-US" dirty="0" err="1">
                <a:latin typeface="Josefin Sans" panose="020B0604020202020204" charset="-93"/>
              </a:rPr>
              <a:t>rộng</a:t>
            </a:r>
            <a:r>
              <a:rPr lang="en-US" dirty="0">
                <a:latin typeface="Josefin Sans" panose="020B0604020202020204" charset="-93"/>
              </a:rPr>
              <a:t> </a:t>
            </a:r>
            <a:r>
              <a:rPr lang="en-US" dirty="0" err="1">
                <a:latin typeface="Josefin Sans" panose="020B0604020202020204" charset="-93"/>
              </a:rPr>
              <a:t>để</a:t>
            </a:r>
            <a:r>
              <a:rPr lang="en-US" dirty="0">
                <a:latin typeface="Josefin Sans" panose="020B0604020202020204" charset="-93"/>
              </a:rPr>
              <a:t> </a:t>
            </a:r>
            <a:r>
              <a:rPr lang="en-US" dirty="0" err="1">
                <a:latin typeface="Josefin Sans" panose="020B0604020202020204" charset="-93"/>
              </a:rPr>
              <a:t>chạy</a:t>
            </a:r>
            <a:r>
              <a:rPr lang="en-US" dirty="0">
                <a:latin typeface="Josefin Sans" panose="020B0604020202020204" charset="-93"/>
              </a:rPr>
              <a:t> </a:t>
            </a:r>
            <a:r>
              <a:rPr lang="en-US" dirty="0" err="1">
                <a:latin typeface="Josefin Sans" panose="020B0604020202020204" charset="-93"/>
              </a:rPr>
              <a:t>mã</a:t>
            </a:r>
            <a:r>
              <a:rPr lang="en-US" dirty="0">
                <a:latin typeface="Josefin Sans" panose="020B0604020202020204" charset="-93"/>
              </a:rPr>
              <a:t> CUDA: %</a:t>
            </a:r>
            <a:r>
              <a:rPr lang="en-US" dirty="0" err="1">
                <a:latin typeface="Josefin Sans" panose="020B0604020202020204" charset="-93"/>
              </a:rPr>
              <a:t>load_ext</a:t>
            </a:r>
            <a:r>
              <a:rPr lang="en-US" dirty="0">
                <a:latin typeface="Josefin Sans" panose="020B0604020202020204" charset="-93"/>
              </a:rPr>
              <a:t> nvcc4jupyter</a:t>
            </a:r>
            <a:endParaRPr lang="en-US" dirty="0">
              <a:latin typeface="Josefin Sans" panose="020B0604020202020204" charset="-93"/>
            </a:endParaRPr>
          </a:p>
        </p:txBody>
      </p:sp>
      <p:pic>
        <p:nvPicPr>
          <p:cNvPr id="2" name="Picture 1"/>
          <p:cNvPicPr>
            <a:picLocks noChangeAspect="1"/>
          </p:cNvPicPr>
          <p:nvPr/>
        </p:nvPicPr>
        <p:blipFill>
          <a:blip r:embed="rId2"/>
          <a:stretch>
            <a:fillRect/>
          </a:stretch>
        </p:blipFill>
        <p:spPr>
          <a:xfrm>
            <a:off x="9046748" y="495300"/>
            <a:ext cx="7977982" cy="5181722"/>
          </a:xfrm>
          <a:prstGeom prst="rect">
            <a:avLst/>
          </a:prstGeom>
        </p:spPr>
      </p:pic>
      <p:pic>
        <p:nvPicPr>
          <p:cNvPr id="6" name="Picture 5"/>
          <p:cNvPicPr>
            <a:picLocks noChangeAspect="1"/>
          </p:cNvPicPr>
          <p:nvPr/>
        </p:nvPicPr>
        <p:blipFill>
          <a:blip r:embed="rId3"/>
          <a:stretch>
            <a:fillRect/>
          </a:stretch>
        </p:blipFill>
        <p:spPr>
          <a:xfrm>
            <a:off x="513746" y="6210300"/>
            <a:ext cx="5048854" cy="2083915"/>
          </a:xfrm>
          <a:prstGeom prst="rect">
            <a:avLst/>
          </a:prstGeom>
        </p:spPr>
      </p:pic>
      <p:pic>
        <p:nvPicPr>
          <p:cNvPr id="7" name="Picture 6"/>
          <p:cNvPicPr>
            <a:picLocks noChangeAspect="1"/>
          </p:cNvPicPr>
          <p:nvPr/>
        </p:nvPicPr>
        <p:blipFill>
          <a:blip r:embed="rId4"/>
          <a:stretch>
            <a:fillRect/>
          </a:stretch>
        </p:blipFill>
        <p:spPr>
          <a:xfrm>
            <a:off x="6076346" y="6210300"/>
            <a:ext cx="5264213" cy="2074739"/>
          </a:xfrm>
          <a:prstGeom prst="rect">
            <a:avLst/>
          </a:prstGeom>
        </p:spPr>
      </p:pic>
      <p:pic>
        <p:nvPicPr>
          <p:cNvPr id="8" name="Picture 7"/>
          <p:cNvPicPr>
            <a:picLocks noChangeAspect="1"/>
          </p:cNvPicPr>
          <p:nvPr/>
        </p:nvPicPr>
        <p:blipFill>
          <a:blip r:embed="rId5"/>
          <a:stretch>
            <a:fillRect/>
          </a:stretch>
        </p:blipFill>
        <p:spPr>
          <a:xfrm>
            <a:off x="11859578" y="6210299"/>
            <a:ext cx="5209222" cy="2074739"/>
          </a:xfrm>
          <a:prstGeom prst="rect">
            <a:avLst/>
          </a:prstGeom>
        </p:spPr>
      </p:pic>
    </p:spTree>
    <p:extLst>
      <p:ext uri="{BB962C8B-B14F-4D97-AF65-F5344CB8AC3E}">
        <p14:creationId xmlns:p14="http://schemas.microsoft.com/office/powerpoint/2010/main" val="462374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382056" y="3825660"/>
            <a:ext cx="6512736" cy="3777387"/>
          </a:xfrm>
          <a:custGeom>
            <a:avLst/>
            <a:gdLst/>
            <a:ahLst/>
            <a:cxnLst/>
            <a:rect l="l" t="t" r="r" b="b"/>
            <a:pathLst>
              <a:path w="6512736" h="3777387">
                <a:moveTo>
                  <a:pt x="0" y="0"/>
                </a:moveTo>
                <a:lnTo>
                  <a:pt x="6512735" y="0"/>
                </a:lnTo>
                <a:lnTo>
                  <a:pt x="6512735" y="3777387"/>
                </a:lnTo>
                <a:lnTo>
                  <a:pt x="0" y="3777387"/>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619383" y="571500"/>
            <a:ext cx="9768230" cy="1581150"/>
          </a:xfrm>
          <a:prstGeom prst="rect">
            <a:avLst/>
          </a:prstGeom>
        </p:spPr>
        <p:txBody>
          <a:bodyPr lIns="0" tIns="0" rIns="0" bIns="0" rtlCol="0" anchor="t">
            <a:spAutoFit/>
          </a:bodyPr>
          <a:lstStyle/>
          <a:p>
            <a:pPr marL="1122686" lvl="1" indent="-561343" algn="l">
              <a:lnSpc>
                <a:spcPts val="6240"/>
              </a:lnSpc>
              <a:buAutoNum type="arabicPeriod"/>
            </a:pPr>
            <a:r>
              <a:rPr lang="en-US" sz="5200" b="1" dirty="0" err="1">
                <a:latin typeface="Josefin Sans" panose="020B0604020202020204" charset="-93"/>
                <a:ea typeface="Josefin Sans Bold"/>
                <a:cs typeface="Josefin Sans Bold"/>
                <a:sym typeface="Josefin Sans Bold"/>
              </a:rPr>
              <a:t>Tìm</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hiểu</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về</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phép</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biển</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đổi</a:t>
            </a:r>
            <a:r>
              <a:rPr lang="en-US" sz="5200" b="1" dirty="0">
                <a:latin typeface="Josefin Sans" panose="020B0604020202020204" charset="-93"/>
                <a:ea typeface="Josefin Sans Bold"/>
                <a:cs typeface="Josefin Sans Bold"/>
                <a:sym typeface="Josefin Sans Bold"/>
              </a:rPr>
              <a:t> Fourier </a:t>
            </a:r>
            <a:r>
              <a:rPr lang="en-US" sz="5200" b="1" dirty="0" err="1">
                <a:latin typeface="Josefin Sans" panose="020B0604020202020204" charset="-93"/>
                <a:ea typeface="Josefin Sans Bold"/>
                <a:cs typeface="Josefin Sans Bold"/>
                <a:sym typeface="Josefin Sans Bold"/>
              </a:rPr>
              <a:t>nhanh</a:t>
            </a:r>
            <a:r>
              <a:rPr lang="en-US" sz="5200" b="1" dirty="0">
                <a:latin typeface="Josefin Sans" panose="020B0604020202020204" charset="-93"/>
                <a:ea typeface="Josefin Sans Bold"/>
                <a:cs typeface="Josefin Sans Bold"/>
                <a:sym typeface="Josefin Sans Bold"/>
              </a:rPr>
              <a:t> FFT </a:t>
            </a:r>
          </a:p>
        </p:txBody>
      </p:sp>
      <p:sp>
        <p:nvSpPr>
          <p:cNvPr id="4" name="TextBox 4"/>
          <p:cNvSpPr txBox="1"/>
          <p:nvPr/>
        </p:nvSpPr>
        <p:spPr>
          <a:xfrm>
            <a:off x="1209674" y="3295926"/>
            <a:ext cx="9358913" cy="1846659"/>
          </a:xfrm>
          <a:prstGeom prst="rect">
            <a:avLst/>
          </a:prstGeom>
        </p:spPr>
        <p:txBody>
          <a:bodyPr lIns="0" tIns="0" rIns="0" bIns="0" rtlCol="0" anchor="t">
            <a:spAutoFit/>
          </a:bodyPr>
          <a:lstStyle/>
          <a:p>
            <a:pPr marL="342900" indent="-342900">
              <a:buFont typeface="Arial" panose="020B0604020202020204" pitchFamily="34" charset="0"/>
              <a:buChar char="•"/>
            </a:pPr>
            <a:r>
              <a:rPr lang="vi-VN" sz="2400" dirty="0">
                <a:latin typeface="Josefin Sans" panose="020B0604020202020204" charset="-93"/>
              </a:rPr>
              <a:t>Biến đổi Fourier (Fourier Transform - FT) là một công cụ toán học được sử dụng để chuyển đổi một tín hiệu từ miền thời gian (hoặc không gian) sang miền tần số. Đây là nền tảng trong nhiều lĩnh vực như xử lý tín hiệu, hình ảnh, âm thanh, và phân tích hệ thống.</a:t>
            </a:r>
            <a:endParaRPr lang="en-US" sz="2400" dirty="0">
              <a:latin typeface="Josefin Sans" panose="020B0604020202020204" charset="-93"/>
            </a:endParaRPr>
          </a:p>
        </p:txBody>
      </p:sp>
      <p:sp>
        <p:nvSpPr>
          <p:cNvPr id="5" name="TextBox 4"/>
          <p:cNvSpPr txBox="1"/>
          <p:nvPr/>
        </p:nvSpPr>
        <p:spPr>
          <a:xfrm>
            <a:off x="1181099" y="5080567"/>
            <a:ext cx="9358913" cy="1107996"/>
          </a:xfrm>
          <a:prstGeom prst="rect">
            <a:avLst/>
          </a:prstGeom>
        </p:spPr>
        <p:txBody>
          <a:bodyPr lIns="0" tIns="0" rIns="0" bIns="0" rtlCol="0" anchor="t">
            <a:spAutoFit/>
          </a:bodyPr>
          <a:lstStyle/>
          <a:p>
            <a:pPr marL="342900" indent="-342900">
              <a:buFont typeface="Arial" panose="020B0604020202020204" pitchFamily="34" charset="0"/>
              <a:buChar char="•"/>
            </a:pPr>
            <a:r>
              <a:rPr lang="vi-VN" sz="2400" dirty="0">
                <a:latin typeface="Josefin Sans" panose="020B0604020202020204" charset="-93"/>
              </a:rPr>
              <a:t>Công thức biến đổi Fourier rời rạc (Discrete Fourier Transform - DFT):</a:t>
            </a:r>
            <a:endParaRPr lang="en-US" sz="2400" dirty="0">
              <a:latin typeface="Josefin Sans" panose="020B0604020202020204" charset="-93"/>
            </a:endParaRPr>
          </a:p>
          <a:p>
            <a:endParaRPr lang="en-US" sz="2400" dirty="0">
              <a:latin typeface="Josefin Sans" panose="020B0604020202020204" charset="-93"/>
            </a:endParaRPr>
          </a:p>
        </p:txBody>
      </p:sp>
      <p:sp>
        <p:nvSpPr>
          <p:cNvPr id="7" name="TextBox 3"/>
          <p:cNvSpPr txBox="1"/>
          <p:nvPr/>
        </p:nvSpPr>
        <p:spPr>
          <a:xfrm>
            <a:off x="619383" y="2395933"/>
            <a:ext cx="9820017" cy="795089"/>
          </a:xfrm>
          <a:prstGeom prst="rect">
            <a:avLst/>
          </a:prstGeom>
        </p:spPr>
        <p:txBody>
          <a:bodyPr wrap="square" lIns="0" tIns="0" rIns="0" bIns="0" rtlCol="0" anchor="t">
            <a:spAutoFit/>
          </a:bodyPr>
          <a:lstStyle/>
          <a:p>
            <a:pPr marL="561343" lvl="1">
              <a:lnSpc>
                <a:spcPts val="6240"/>
              </a:lnSpc>
            </a:pPr>
            <a:r>
              <a:rPr lang="en-US" sz="2800" b="1" dirty="0">
                <a:latin typeface="Josefin Sans" panose="020B0604020202020204" charset="-93"/>
              </a:rPr>
              <a:t>1.1.  </a:t>
            </a:r>
            <a:r>
              <a:rPr lang="vi-VN" sz="2800" b="1" dirty="0">
                <a:latin typeface="Josefin Sans" panose="020B0604020202020204" charset="-93"/>
              </a:rPr>
              <a:t>Giới thiệu về Biến đổi Fourier</a:t>
            </a:r>
            <a:endParaRPr lang="en-US" sz="2800" dirty="0">
              <a:latin typeface="Josefin Sans" panose="020B0604020202020204" charset="-93"/>
            </a:endParaRPr>
          </a:p>
        </p:txBody>
      </p:sp>
      <p:pic>
        <p:nvPicPr>
          <p:cNvPr id="8" name="Hình ảnh 1" descr="Ảnh có chứa văn bản, Phông chữ, chữ viết tay, màu trắng&#10;&#10;Mô tả được tạo tự động"/>
          <p:cNvPicPr/>
          <p:nvPr/>
        </p:nvPicPr>
        <p:blipFill>
          <a:blip r:embed="rId3">
            <a:extLst>
              <a:ext uri="{28A0092B-C50C-407E-A947-70E740481C1C}">
                <a14:useLocalDpi xmlns:a14="http://schemas.microsoft.com/office/drawing/2010/main" val="0"/>
              </a:ext>
            </a:extLst>
          </a:blip>
          <a:stretch>
            <a:fillRect/>
          </a:stretch>
        </p:blipFill>
        <p:spPr>
          <a:xfrm>
            <a:off x="1515884" y="5981700"/>
            <a:ext cx="7628115" cy="114300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487309" y="7429500"/>
                <a:ext cx="9358913" cy="1860446"/>
              </a:xfrm>
              <a:prstGeom prst="rect">
                <a:avLst/>
              </a:prstGeom>
            </p:spPr>
            <p:txBody>
              <a:bodyPr lIns="0" tIns="0" rIns="0" bIns="0" rtlCol="0" anchor="t">
                <a:spAutoFit/>
              </a:bodyPr>
              <a:lstStyle/>
              <a:p>
                <a:r>
                  <a:rPr lang="vi-VN" sz="2400" dirty="0">
                    <a:latin typeface="Josefin Sans" panose="020B0604020202020204" charset="-93"/>
                  </a:rPr>
                  <a:t>Trong đó:</a:t>
                </a:r>
                <a:endParaRPr lang="en-US" sz="2400" dirty="0">
                  <a:latin typeface="Josefin Sans" panose="020B0604020202020204" charset="-93"/>
                </a:endParaRPr>
              </a:p>
              <a:p>
                <a:r>
                  <a:rPr lang="vi-VN" sz="2400" dirty="0">
                    <a:latin typeface="Josefin Sans" panose="020B0604020202020204" charset="-93"/>
                  </a:rPr>
                  <a:t>+ X[n]: Tín hiệu đầu vào (miền thời gian)</a:t>
                </a:r>
                <a:endParaRPr lang="en-US" sz="2400" dirty="0">
                  <a:latin typeface="Josefin Sans" panose="020B0604020202020204" charset="-93"/>
                </a:endParaRPr>
              </a:p>
              <a:p>
                <a:r>
                  <a:rPr lang="vi-VN" sz="2400" dirty="0">
                    <a:latin typeface="Josefin Sans" panose="020B0604020202020204" charset="-93"/>
                  </a:rPr>
                  <a:t>+ X[k]: Thành phần phổ (miền tần số)</a:t>
                </a:r>
                <a:endParaRPr lang="en-US" sz="2400" dirty="0">
                  <a:latin typeface="Josefin Sans" panose="020B0604020202020204" charset="-93"/>
                </a:endParaRPr>
              </a:p>
              <a:p>
                <a:r>
                  <a:rPr lang="vi-VN" sz="2400" dirty="0">
                    <a:latin typeface="Josefin Sans" panose="020B0604020202020204" charset="-93"/>
                  </a:rPr>
                  <a:t>+N: Số điểm trong chuỗi dữ liệu</a:t>
                </a:r>
                <a:endParaRPr lang="en-US" sz="2400" dirty="0">
                  <a:latin typeface="Josefin Sans" panose="020B0604020202020204" charset="-93"/>
                </a:endParaRPr>
              </a:p>
              <a:p>
                <a:r>
                  <a:rPr lang="vi-VN" sz="2400" dirty="0">
                    <a:latin typeface="Josefin Sans" panose="020B0604020202020204" charset="-93"/>
                  </a:rPr>
                  <a:t>+</a:t>
                </a:r>
                <a14:m>
                  <m:oMath xmlns:m="http://schemas.openxmlformats.org/officeDocument/2006/math">
                    <m:sSup>
                      <m:sSupPr>
                        <m:ctrlPr>
                          <a:rPr lang="en-US" sz="2400" i="1">
                            <a:latin typeface="Cambria Math" panose="02040503050406030204" pitchFamily="18" charset="0"/>
                          </a:rPr>
                        </m:ctrlPr>
                      </m:sSupPr>
                      <m:e>
                        <m:r>
                          <a:rPr lang="vi-VN" sz="2400" i="1">
                            <a:latin typeface="Cambria Math" panose="02040503050406030204" pitchFamily="18" charset="0"/>
                          </a:rPr>
                          <m:t>𝑒</m:t>
                        </m:r>
                      </m:e>
                      <m:sup>
                        <m:r>
                          <a:rPr lang="vi-VN" sz="2400" i="1">
                            <a:latin typeface="Cambria Math" panose="02040503050406030204" pitchFamily="18" charset="0"/>
                          </a:rPr>
                          <m:t>−</m:t>
                        </m:r>
                        <m:r>
                          <a:rPr lang="vi-VN" sz="2400" i="1">
                            <a:latin typeface="Cambria Math" panose="02040503050406030204" pitchFamily="18" charset="0"/>
                          </a:rPr>
                          <m:t>𝑗</m:t>
                        </m:r>
                        <m:r>
                          <a:rPr lang="vi-VN" sz="2400" i="1">
                            <a:latin typeface="Cambria Math" panose="02040503050406030204" pitchFamily="18" charset="0"/>
                          </a:rPr>
                          <m:t>2</m:t>
                        </m:r>
                        <m:r>
                          <a:rPr lang="vi-VN" sz="2400" i="1">
                            <a:latin typeface="Cambria Math" panose="02040503050406030204" pitchFamily="18" charset="0"/>
                          </a:rPr>
                          <m:t>𝜋</m:t>
                        </m:r>
                        <m:r>
                          <a:rPr lang="vi-VN" sz="2400" i="1">
                            <a:latin typeface="Cambria Math" panose="02040503050406030204" pitchFamily="18" charset="0"/>
                          </a:rPr>
                          <m:t>𝑘𝑛</m:t>
                        </m:r>
                        <m:r>
                          <a:rPr lang="vi-VN" sz="2400" i="1">
                            <a:latin typeface="Cambria Math" panose="02040503050406030204" pitchFamily="18" charset="0"/>
                          </a:rPr>
                          <m:t>/</m:t>
                        </m:r>
                        <m:r>
                          <a:rPr lang="vi-VN" sz="2400" i="1">
                            <a:latin typeface="Cambria Math" panose="02040503050406030204" pitchFamily="18" charset="0"/>
                          </a:rPr>
                          <m:t>𝑁</m:t>
                        </m:r>
                      </m:sup>
                    </m:sSup>
                  </m:oMath>
                </a14:m>
                <a:r>
                  <a:rPr lang="vi-VN" sz="2400" dirty="0">
                    <a:latin typeface="Josefin Sans" panose="020B0604020202020204" charset="-93"/>
                  </a:rPr>
                  <a:t>: Nhân tử thức cho mỗi thành phần tần số</a:t>
                </a:r>
                <a:endParaRPr lang="en-US" sz="2400" dirty="0">
                  <a:latin typeface="Josefin Sans" panose="020B0604020202020204" charset="-93"/>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87309" y="7429500"/>
                <a:ext cx="9358913" cy="1860446"/>
              </a:xfrm>
              <a:prstGeom prst="rect">
                <a:avLst/>
              </a:prstGeom>
              <a:blipFill>
                <a:blip r:embed="rId4"/>
                <a:stretch>
                  <a:fillRect l="-2020" t="-5246" b="-9180"/>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944343" y="925449"/>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3000" b="1" dirty="0" err="1" smtClean="0">
                <a:latin typeface="Josefin Sans" panose="020B0604020202020204" charset="-93"/>
              </a:rPr>
              <a:t>Đối</a:t>
            </a:r>
            <a:r>
              <a:rPr lang="en-US" sz="3000" b="1" dirty="0" smtClean="0">
                <a:latin typeface="Josefin Sans" panose="020B0604020202020204" charset="-93"/>
              </a:rPr>
              <a:t> </a:t>
            </a:r>
            <a:r>
              <a:rPr lang="en-US" sz="3000" b="1" dirty="0" err="1" smtClean="0">
                <a:latin typeface="Josefin Sans" panose="020B0604020202020204" charset="-93"/>
              </a:rPr>
              <a:t>với</a:t>
            </a:r>
            <a:r>
              <a:rPr lang="en-US" sz="3000" b="1" dirty="0" smtClean="0">
                <a:latin typeface="Josefin Sans" panose="020B0604020202020204" charset="-93"/>
              </a:rPr>
              <a:t> </a:t>
            </a:r>
            <a:r>
              <a:rPr lang="en-US" sz="3000" b="1" dirty="0" err="1" smtClean="0">
                <a:latin typeface="Josefin Sans" panose="020B0604020202020204" charset="-93"/>
              </a:rPr>
              <a:t>trường</a:t>
            </a:r>
            <a:r>
              <a:rPr lang="en-US" sz="3000" b="1" dirty="0" smtClean="0">
                <a:latin typeface="Josefin Sans" panose="020B0604020202020204" charset="-93"/>
              </a:rPr>
              <a:t> </a:t>
            </a:r>
            <a:r>
              <a:rPr lang="en-US" sz="3000" b="1" dirty="0" err="1" smtClean="0">
                <a:latin typeface="Josefin Sans" panose="020B0604020202020204" charset="-93"/>
              </a:rPr>
              <a:t>hợp</a:t>
            </a:r>
            <a:r>
              <a:rPr lang="en-US" sz="3000" b="1" dirty="0" smtClean="0">
                <a:latin typeface="Josefin Sans" panose="020B0604020202020204" charset="-93"/>
              </a:rPr>
              <a:t> </a:t>
            </a:r>
            <a:r>
              <a:rPr lang="en-US" sz="3000" b="1" dirty="0" err="1" smtClean="0">
                <a:latin typeface="Josefin Sans" panose="020B0604020202020204" charset="-93"/>
              </a:rPr>
              <a:t>máy</a:t>
            </a:r>
            <a:r>
              <a:rPr lang="en-US" sz="3000" b="1" dirty="0" smtClean="0">
                <a:latin typeface="Josefin Sans" panose="020B0604020202020204" charset="-93"/>
              </a:rPr>
              <a:t> </a:t>
            </a:r>
            <a:r>
              <a:rPr lang="en-US" sz="3000" b="1" dirty="0" err="1" smtClean="0">
                <a:latin typeface="Josefin Sans" panose="020B0604020202020204" charset="-93"/>
              </a:rPr>
              <a:t>tính</a:t>
            </a:r>
            <a:r>
              <a:rPr lang="en-US" sz="3000" b="1" dirty="0" smtClean="0">
                <a:latin typeface="Josefin Sans" panose="020B0604020202020204" charset="-93"/>
              </a:rPr>
              <a:t> </a:t>
            </a:r>
            <a:r>
              <a:rPr lang="en-US" sz="3000" b="1" dirty="0" err="1" smtClean="0">
                <a:latin typeface="Josefin Sans" panose="020B0604020202020204" charset="-93"/>
              </a:rPr>
              <a:t>không</a:t>
            </a:r>
            <a:r>
              <a:rPr lang="en-US" sz="3000" b="1" dirty="0" smtClean="0">
                <a:latin typeface="Josefin Sans" panose="020B0604020202020204" charset="-93"/>
              </a:rPr>
              <a:t> </a:t>
            </a:r>
            <a:r>
              <a:rPr lang="en-US" sz="3000" b="1" dirty="0" err="1" smtClean="0">
                <a:latin typeface="Josefin Sans" panose="020B0604020202020204" charset="-93"/>
              </a:rPr>
              <a:t>có</a:t>
            </a:r>
            <a:r>
              <a:rPr lang="en-US" sz="3000" b="1" dirty="0" smtClean="0">
                <a:latin typeface="Josefin Sans" panose="020B0604020202020204" charset="-93"/>
              </a:rPr>
              <a:t> GPU </a:t>
            </a:r>
            <a:r>
              <a:rPr lang="en-US" sz="3000" b="1" dirty="0" err="1" smtClean="0">
                <a:latin typeface="Josefin Sans" panose="020B0604020202020204" charset="-93"/>
              </a:rPr>
              <a:t>rời</a:t>
            </a:r>
            <a:r>
              <a:rPr lang="en-US" sz="3000" b="1" dirty="0" smtClean="0">
                <a:latin typeface="Josefin Sans" panose="020B0604020202020204" charset="-93"/>
              </a:rPr>
              <a:t> </a:t>
            </a:r>
            <a:r>
              <a:rPr lang="en-US" sz="3000" b="1" dirty="0" err="1" smtClean="0">
                <a:latin typeface="Josefin Sans" panose="020B0604020202020204" charset="-93"/>
              </a:rPr>
              <a:t>có</a:t>
            </a:r>
            <a:r>
              <a:rPr lang="en-US" sz="3000" b="1" dirty="0" smtClean="0">
                <a:latin typeface="Josefin Sans" panose="020B0604020202020204" charset="-93"/>
              </a:rPr>
              <a:t> </a:t>
            </a:r>
            <a:r>
              <a:rPr lang="en-US" sz="3000" b="1" dirty="0" err="1" smtClean="0">
                <a:latin typeface="Josefin Sans" panose="020B0604020202020204" charset="-93"/>
              </a:rPr>
              <a:t>thể</a:t>
            </a:r>
            <a:r>
              <a:rPr lang="en-US" sz="3000" b="1" dirty="0" smtClean="0">
                <a:latin typeface="Josefin Sans" panose="020B0604020202020204" charset="-93"/>
              </a:rPr>
              <a:t> </a:t>
            </a:r>
            <a:r>
              <a:rPr lang="en-US" sz="3000" b="1" dirty="0" err="1" smtClean="0">
                <a:latin typeface="Josefin Sans" panose="020B0604020202020204" charset="-93"/>
              </a:rPr>
              <a:t>sử</a:t>
            </a:r>
            <a:r>
              <a:rPr lang="en-US" sz="3000" b="1" dirty="0" smtClean="0">
                <a:latin typeface="Josefin Sans" panose="020B0604020202020204" charset="-93"/>
              </a:rPr>
              <a:t> </a:t>
            </a:r>
            <a:r>
              <a:rPr lang="en-US" sz="3000" b="1" dirty="0" err="1" smtClean="0">
                <a:latin typeface="Josefin Sans" panose="020B0604020202020204" charset="-93"/>
              </a:rPr>
              <a:t>dụng</a:t>
            </a:r>
            <a:r>
              <a:rPr lang="en-US" sz="3000" b="1" dirty="0" smtClean="0">
                <a:latin typeface="Josefin Sans" panose="020B0604020202020204" charset="-93"/>
              </a:rPr>
              <a:t> Google </a:t>
            </a:r>
            <a:r>
              <a:rPr lang="en-US" sz="3000" b="1" dirty="0" err="1" smtClean="0">
                <a:latin typeface="Josefin Sans" panose="020B0604020202020204" charset="-93"/>
              </a:rPr>
              <a:t>Colab</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2">
            <a:extLst>
              <a:ext uri="{FF2B5EF4-FFF2-40B4-BE49-F238E27FC236}">
                <a16:creationId xmlns:a16="http://schemas.microsoft.com/office/drawing/2014/main" id="{952F3F44-1504-3DF6-3BD1-8A080A5D0399}"/>
              </a:ext>
            </a:extLst>
          </p:cNvPr>
          <p:cNvSpPr txBox="1"/>
          <p:nvPr/>
        </p:nvSpPr>
        <p:spPr>
          <a:xfrm>
            <a:off x="892315" y="3619500"/>
            <a:ext cx="6839138" cy="2710973"/>
          </a:xfrm>
          <a:prstGeom prst="rect">
            <a:avLst/>
          </a:prstGeom>
        </p:spPr>
        <p:txBody>
          <a:bodyPr vert="horz" lIns="91440" tIns="45720" rIns="91440" bIns="45720" rtlCol="0" anchor="ctr">
            <a:noAutofit/>
          </a:bodyPr>
          <a:lstStyle/>
          <a:p>
            <a:pPr indent="-228600" algn="just">
              <a:lnSpc>
                <a:spcPct val="90000"/>
              </a:lnSpc>
              <a:spcAft>
                <a:spcPts val="800"/>
              </a:spcAft>
              <a:buFont typeface="Arial" panose="020B0604020202020204" pitchFamily="34" charset="0"/>
              <a:buChar char="•"/>
            </a:pPr>
            <a:r>
              <a:rPr lang="vi-VN" sz="2400" dirty="0">
                <a:latin typeface="Josefin Sans" panose="020B0604020202020204" charset="-93"/>
              </a:rPr>
              <a:t>Bước 4: Chạy chương trình ví dụ sử dụng CUDA và </a:t>
            </a:r>
            <a:r>
              <a:rPr lang="vi-VN" sz="2400" dirty="0" smtClean="0">
                <a:latin typeface="Josefin Sans" panose="020B0604020202020204" charset="-93"/>
              </a:rPr>
              <a:t>cuFFT</a:t>
            </a:r>
            <a:endParaRPr lang="en-US" sz="2400" dirty="0" smtClean="0">
              <a:latin typeface="Josefin Sans" panose="020B0604020202020204" charset="-93"/>
            </a:endParaRPr>
          </a:p>
          <a:p>
            <a:pPr marL="285750" indent="-285750" algn="just">
              <a:lnSpc>
                <a:spcPct val="90000"/>
              </a:lnSpc>
              <a:spcAft>
                <a:spcPts val="800"/>
              </a:spcAft>
              <a:buFontTx/>
              <a:buChar char="-"/>
            </a:pPr>
            <a:r>
              <a:rPr lang="vi-VN" dirty="0" smtClean="0">
                <a:latin typeface="Josefin Sans" panose="020B0604020202020204" charset="-93"/>
              </a:rPr>
              <a:t>Trong </a:t>
            </a:r>
            <a:r>
              <a:rPr lang="vi-VN" dirty="0">
                <a:latin typeface="Josefin Sans" panose="020B0604020202020204" charset="-93"/>
              </a:rPr>
              <a:t>Google Colab, việc chạy mã CUDA yêu cầu sử dụng nvcc để biên dịch, nhưng cú pháp %%cuda không hỗ trợ trực tiếp liên kết thư viện ngoài, như -lcufft. Do đó, cần tạo file mã nguồn riêng (dùng %%writefile) để biên dịch với các cờ liên kết đầy đủ, đảm bảo các hàm từ thư viện cuFFT được nhận diện đúng trong quá trình liên kết và thực thi chương trình. </a:t>
            </a:r>
            <a:endParaRPr lang="en-US" dirty="0" smtClean="0">
              <a:latin typeface="Josefin Sans" panose="020B0604020202020204" charset="-93"/>
            </a:endParaRPr>
          </a:p>
          <a:p>
            <a:pPr marL="285750" indent="-285750" algn="just">
              <a:lnSpc>
                <a:spcPct val="90000"/>
              </a:lnSpc>
              <a:spcAft>
                <a:spcPts val="800"/>
              </a:spcAft>
              <a:buFontTx/>
              <a:buChar char="-"/>
            </a:pPr>
            <a:r>
              <a:rPr lang="en-US" dirty="0" err="1" smtClean="0">
                <a:latin typeface="Josefin Sans" panose="020B0604020202020204" charset="-93"/>
              </a:rPr>
              <a:t>Ví</a:t>
            </a:r>
            <a:r>
              <a:rPr lang="en-US" dirty="0">
                <a:latin typeface="Josefin Sans" panose="020B0604020202020204" charset="-93"/>
              </a:rPr>
              <a:t> </a:t>
            </a:r>
            <a:r>
              <a:rPr lang="en-US" dirty="0" smtClean="0">
                <a:latin typeface="Josefin Sans" panose="020B0604020202020204" charset="-93"/>
              </a:rPr>
              <a:t>du: </a:t>
            </a:r>
            <a:r>
              <a:rPr lang="vi-VN" dirty="0">
                <a:latin typeface="Josefin Sans" panose="020B0604020202020204" charset="-93"/>
              </a:rPr>
              <a:t>Sử dụng thư viện cuFFT để thực hiện 2D FFT (Fast Fourier Transform) trên một ma trận phức hợp </a:t>
            </a:r>
            <a:endParaRPr lang="en-US" dirty="0">
              <a:latin typeface="Josefin Sans" panose="020B0604020202020204" charset="-93"/>
            </a:endParaRPr>
          </a:p>
        </p:txBody>
      </p:sp>
      <p:pic>
        <p:nvPicPr>
          <p:cNvPr id="4" name="Picture 3"/>
          <p:cNvPicPr>
            <a:picLocks noChangeAspect="1"/>
          </p:cNvPicPr>
          <p:nvPr/>
        </p:nvPicPr>
        <p:blipFill>
          <a:blip r:embed="rId2"/>
          <a:stretch>
            <a:fillRect/>
          </a:stretch>
        </p:blipFill>
        <p:spPr>
          <a:xfrm>
            <a:off x="8305800" y="934974"/>
            <a:ext cx="8935697" cy="7802064"/>
          </a:xfrm>
          <a:prstGeom prst="rect">
            <a:avLst/>
          </a:prstGeom>
        </p:spPr>
      </p:pic>
    </p:spTree>
    <p:extLst>
      <p:ext uri="{BB962C8B-B14F-4D97-AF65-F5344CB8AC3E}">
        <p14:creationId xmlns:p14="http://schemas.microsoft.com/office/powerpoint/2010/main" val="657053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892315" y="1164295"/>
            <a:ext cx="5532657" cy="1932051"/>
          </a:xfrm>
          <a:prstGeom prst="rect">
            <a:avLst/>
          </a:prstGeom>
        </p:spPr>
        <p:txBody>
          <a:bodyPr vert="horz" lIns="91440" tIns="45720" rIns="91440" bIns="45720" rtlCol="0" anchor="ctr">
            <a:normAutofit/>
          </a:bodyPr>
          <a:lstStyle/>
          <a:p>
            <a:pPr marL="380522" lvl="1">
              <a:lnSpc>
                <a:spcPts val="4934"/>
              </a:lnSpc>
            </a:pPr>
            <a:r>
              <a:rPr lang="en-US" sz="3524" b="1" dirty="0" smtClean="0">
                <a:latin typeface="Josefin Sans"/>
                <a:ea typeface="Josefin Sans"/>
                <a:cs typeface="Josefin Sans"/>
                <a:sym typeface="Josefin Sans"/>
              </a:rPr>
              <a:t>6. </a:t>
            </a:r>
            <a:r>
              <a:rPr lang="en-US" sz="3524" b="1" dirty="0" err="1" smtClean="0">
                <a:latin typeface="Josefin Sans"/>
                <a:ea typeface="Josefin Sans"/>
                <a:cs typeface="Josefin Sans"/>
                <a:sym typeface="Josefin Sans"/>
              </a:rPr>
              <a:t>Một</a:t>
            </a:r>
            <a:r>
              <a:rPr lang="en-US" sz="3524" b="1" dirty="0" smtClean="0">
                <a:latin typeface="Josefin Sans"/>
                <a:ea typeface="Josefin Sans"/>
                <a:cs typeface="Josefin Sans"/>
                <a:sym typeface="Josefin Sans"/>
              </a:rPr>
              <a:t> </a:t>
            </a:r>
            <a:r>
              <a:rPr lang="en-US" sz="3524" b="1" dirty="0" err="1">
                <a:latin typeface="Josefin Sans"/>
                <a:ea typeface="Josefin Sans"/>
                <a:cs typeface="Josefin Sans"/>
                <a:sym typeface="Josefin Sans"/>
              </a:rPr>
              <a:t>số</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bài</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toán</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mẫu</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sử</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dụng</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cuFFT</a:t>
            </a:r>
            <a:endParaRPr lang="en-US" sz="3524" b="1" dirty="0">
              <a:latin typeface="Josefin Sans"/>
              <a:ea typeface="Josefin Sans"/>
              <a:cs typeface="Josefin Sans"/>
              <a:sym typeface="Josefin Sans"/>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2">
            <a:extLst>
              <a:ext uri="{FF2B5EF4-FFF2-40B4-BE49-F238E27FC236}">
                <a16:creationId xmlns:a16="http://schemas.microsoft.com/office/drawing/2014/main" id="{952F3F44-1504-3DF6-3BD1-8A080A5D0399}"/>
              </a:ext>
            </a:extLst>
          </p:cNvPr>
          <p:cNvSpPr txBox="1"/>
          <p:nvPr/>
        </p:nvSpPr>
        <p:spPr>
          <a:xfrm>
            <a:off x="667552" y="3390900"/>
            <a:ext cx="7870686" cy="5141372"/>
          </a:xfrm>
          <a:prstGeom prst="rect">
            <a:avLst/>
          </a:prstGeom>
        </p:spPr>
        <p:txBody>
          <a:bodyPr vert="horz" lIns="91440" tIns="45720" rIns="91440" bIns="45720" rtlCol="0" anchor="ctr">
            <a:noAutofit/>
          </a:bodyPr>
          <a:lstStyle/>
          <a:p>
            <a:pPr marL="380522" lvl="1">
              <a:lnSpc>
                <a:spcPts val="4934"/>
              </a:lnSpc>
            </a:pPr>
            <a:r>
              <a:rPr lang="vi-VN" dirty="0">
                <a:latin typeface="Josefin Sans" panose="020B0604020202020204" charset="-93"/>
              </a:rPr>
              <a:t>Bài toán 1: Biến đổi Fourier nhanh (FFT) 1D trên một tín hiệu </a:t>
            </a:r>
            <a:endParaRPr lang="en-US" dirty="0" smtClean="0">
              <a:latin typeface="Josefin Sans" panose="020B0604020202020204" charset="-93"/>
            </a:endParaRPr>
          </a:p>
          <a:p>
            <a:pPr marL="380522" lvl="1">
              <a:lnSpc>
                <a:spcPts val="4934"/>
              </a:lnSpc>
            </a:pPr>
            <a:r>
              <a:rPr lang="vi-VN" dirty="0" smtClean="0">
                <a:latin typeface="Josefin Sans" panose="020B0604020202020204" charset="-93"/>
              </a:rPr>
              <a:t>Bài </a:t>
            </a:r>
            <a:r>
              <a:rPr lang="vi-VN" dirty="0">
                <a:latin typeface="Josefin Sans" panose="020B0604020202020204" charset="-93"/>
              </a:rPr>
              <a:t>toán 2: Biến đổi Fourier nhanh 2D trên ảnh </a:t>
            </a:r>
            <a:endParaRPr lang="en-US" dirty="0" smtClean="0">
              <a:latin typeface="Josefin Sans" panose="020B0604020202020204" charset="-93"/>
            </a:endParaRPr>
          </a:p>
          <a:p>
            <a:pPr marL="380522" lvl="1">
              <a:lnSpc>
                <a:spcPts val="4934"/>
              </a:lnSpc>
            </a:pPr>
            <a:r>
              <a:rPr lang="vi-VN" dirty="0" smtClean="0">
                <a:latin typeface="Josefin Sans" panose="020B0604020202020204" charset="-93"/>
              </a:rPr>
              <a:t>Bài </a:t>
            </a:r>
            <a:r>
              <a:rPr lang="vi-VN" dirty="0">
                <a:latin typeface="Josefin Sans" panose="020B0604020202020204" charset="-93"/>
              </a:rPr>
              <a:t>toán 3: Biến đổi Fourier nhanh 3D </a:t>
            </a:r>
            <a:endParaRPr lang="en-US" dirty="0" smtClean="0">
              <a:latin typeface="Josefin Sans" panose="020B0604020202020204" charset="-93"/>
            </a:endParaRPr>
          </a:p>
          <a:p>
            <a:pPr marL="380522" lvl="1">
              <a:lnSpc>
                <a:spcPts val="4934"/>
              </a:lnSpc>
            </a:pPr>
            <a:r>
              <a:rPr lang="vi-VN" dirty="0" smtClean="0">
                <a:latin typeface="Josefin Sans" panose="020B0604020202020204" charset="-93"/>
              </a:rPr>
              <a:t>Bài </a:t>
            </a:r>
            <a:r>
              <a:rPr lang="vi-VN" dirty="0">
                <a:latin typeface="Josefin Sans" panose="020B0604020202020204" charset="-93"/>
              </a:rPr>
              <a:t>toán 4 : Biến đổi Fourier nhanh và lọc tín hiệu </a:t>
            </a:r>
            <a:endParaRPr lang="en-US" dirty="0" smtClean="0">
              <a:latin typeface="Josefin Sans" panose="020B0604020202020204" charset="-93"/>
            </a:endParaRPr>
          </a:p>
          <a:p>
            <a:pPr marL="380522" lvl="1">
              <a:lnSpc>
                <a:spcPts val="4934"/>
              </a:lnSpc>
            </a:pPr>
            <a:r>
              <a:rPr lang="vi-VN" dirty="0" smtClean="0">
                <a:latin typeface="Josefin Sans" panose="020B0604020202020204" charset="-93"/>
              </a:rPr>
              <a:t>Bài </a:t>
            </a:r>
            <a:r>
              <a:rPr lang="vi-VN" dirty="0">
                <a:latin typeface="Josefin Sans" panose="020B0604020202020204" charset="-93"/>
              </a:rPr>
              <a:t>toán 5 : Biến đổi Fourier nhanh để phân tích tần số tín hiệu </a:t>
            </a:r>
            <a:endParaRPr lang="en-US" dirty="0" smtClean="0">
              <a:latin typeface="Josefin Sans" panose="020B0604020202020204" charset="-93"/>
            </a:endParaRPr>
          </a:p>
          <a:p>
            <a:pPr marL="380522" lvl="1">
              <a:lnSpc>
                <a:spcPts val="4934"/>
              </a:lnSpc>
            </a:pPr>
            <a:r>
              <a:rPr lang="vi-VN" dirty="0" smtClean="0">
                <a:latin typeface="Josefin Sans" panose="020B0604020202020204" charset="-93"/>
              </a:rPr>
              <a:t>Link </a:t>
            </a:r>
            <a:r>
              <a:rPr lang="vi-VN" dirty="0">
                <a:latin typeface="Josefin Sans" panose="020B0604020202020204" charset="-93"/>
              </a:rPr>
              <a:t>: </a:t>
            </a:r>
            <a:r>
              <a:rPr lang="vi-VN" dirty="0">
                <a:latin typeface="Josefin Sans" panose="020B0604020202020204" charset="-93"/>
                <a:hlinkClick r:id="rId2"/>
              </a:rPr>
              <a:t>https://</a:t>
            </a:r>
            <a:r>
              <a:rPr lang="vi-VN" dirty="0" smtClean="0">
                <a:latin typeface="Josefin Sans" panose="020B0604020202020204" charset="-93"/>
                <a:hlinkClick r:id="rId2"/>
              </a:rPr>
              <a:t>github.com/NguyenDuyThai1307/cuFFT-example</a:t>
            </a:r>
            <a:endParaRPr lang="en-US" dirty="0" smtClean="0">
              <a:latin typeface="Josefin Sans" panose="020B0604020202020204" charset="-93"/>
            </a:endParaRPr>
          </a:p>
          <a:p>
            <a:pPr marL="380522" lvl="1">
              <a:lnSpc>
                <a:spcPts val="4934"/>
              </a:lnSpc>
            </a:pPr>
            <a:endParaRPr lang="en-US" dirty="0" smtClean="0">
              <a:latin typeface="Josefin Sans" panose="020B0604020202020204" charset="-93"/>
            </a:endParaRPr>
          </a:p>
        </p:txBody>
      </p:sp>
      <p:pic>
        <p:nvPicPr>
          <p:cNvPr id="5" name="Picture 4"/>
          <p:cNvPicPr>
            <a:picLocks noChangeAspect="1"/>
          </p:cNvPicPr>
          <p:nvPr/>
        </p:nvPicPr>
        <p:blipFill>
          <a:blip r:embed="rId3"/>
          <a:stretch>
            <a:fillRect/>
          </a:stretch>
        </p:blipFill>
        <p:spPr>
          <a:xfrm>
            <a:off x="8506542" y="5246041"/>
            <a:ext cx="7571657" cy="4620092"/>
          </a:xfrm>
          <a:prstGeom prst="rect">
            <a:avLst/>
          </a:prstGeom>
        </p:spPr>
      </p:pic>
      <p:pic>
        <p:nvPicPr>
          <p:cNvPr id="6" name="Picture 5"/>
          <p:cNvPicPr>
            <a:picLocks noChangeAspect="1"/>
          </p:cNvPicPr>
          <p:nvPr/>
        </p:nvPicPr>
        <p:blipFill>
          <a:blip r:embed="rId4"/>
          <a:stretch>
            <a:fillRect/>
          </a:stretch>
        </p:blipFill>
        <p:spPr>
          <a:xfrm>
            <a:off x="8487540" y="54858"/>
            <a:ext cx="7609662" cy="5005859"/>
          </a:xfrm>
          <a:prstGeom prst="rect">
            <a:avLst/>
          </a:prstGeom>
        </p:spPr>
      </p:pic>
    </p:spTree>
    <p:extLst>
      <p:ext uri="{BB962C8B-B14F-4D97-AF65-F5344CB8AC3E}">
        <p14:creationId xmlns:p14="http://schemas.microsoft.com/office/powerpoint/2010/main" val="2095657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892315" y="1164295"/>
            <a:ext cx="5532657" cy="1932051"/>
          </a:xfrm>
          <a:prstGeom prst="rect">
            <a:avLst/>
          </a:prstGeom>
        </p:spPr>
        <p:txBody>
          <a:bodyPr vert="horz" lIns="91440" tIns="45720" rIns="91440" bIns="45720" rtlCol="0" anchor="ctr">
            <a:normAutofit/>
          </a:bodyPr>
          <a:lstStyle/>
          <a:p>
            <a:pPr marL="380522" lvl="1">
              <a:lnSpc>
                <a:spcPts val="4934"/>
              </a:lnSpc>
            </a:pPr>
            <a:r>
              <a:rPr lang="en-US" sz="3524" b="1" dirty="0" smtClean="0">
                <a:latin typeface="Josefin Sans"/>
                <a:ea typeface="Josefin Sans"/>
                <a:cs typeface="Josefin Sans"/>
                <a:sym typeface="Josefin Sans"/>
              </a:rPr>
              <a:t>6. </a:t>
            </a:r>
            <a:r>
              <a:rPr lang="en-US" sz="3524" b="1" dirty="0" err="1" smtClean="0">
                <a:latin typeface="Josefin Sans"/>
                <a:ea typeface="Josefin Sans"/>
                <a:cs typeface="Josefin Sans"/>
                <a:sym typeface="Josefin Sans"/>
              </a:rPr>
              <a:t>Một</a:t>
            </a:r>
            <a:r>
              <a:rPr lang="en-US" sz="3524" b="1" dirty="0" smtClean="0">
                <a:latin typeface="Josefin Sans"/>
                <a:ea typeface="Josefin Sans"/>
                <a:cs typeface="Josefin Sans"/>
                <a:sym typeface="Josefin Sans"/>
              </a:rPr>
              <a:t> </a:t>
            </a:r>
            <a:r>
              <a:rPr lang="en-US" sz="3524" b="1" dirty="0" err="1">
                <a:latin typeface="Josefin Sans"/>
                <a:ea typeface="Josefin Sans"/>
                <a:cs typeface="Josefin Sans"/>
                <a:sym typeface="Josefin Sans"/>
              </a:rPr>
              <a:t>số</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bài</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toán</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mẫu</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sử</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dụng</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cuFFT</a:t>
            </a:r>
            <a:endParaRPr lang="en-US" sz="3524" b="1" dirty="0">
              <a:latin typeface="Josefin Sans"/>
              <a:ea typeface="Josefin Sans"/>
              <a:cs typeface="Josefin Sans"/>
              <a:sym typeface="Josefin Sans"/>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2">
            <a:extLst>
              <a:ext uri="{FF2B5EF4-FFF2-40B4-BE49-F238E27FC236}">
                <a16:creationId xmlns:a16="http://schemas.microsoft.com/office/drawing/2014/main" id="{952F3F44-1504-3DF6-3BD1-8A080A5D0399}"/>
              </a:ext>
            </a:extLst>
          </p:cNvPr>
          <p:cNvSpPr txBox="1"/>
          <p:nvPr/>
        </p:nvSpPr>
        <p:spPr>
          <a:xfrm>
            <a:off x="667552" y="3390900"/>
            <a:ext cx="7870686" cy="2667000"/>
          </a:xfrm>
          <a:prstGeom prst="rect">
            <a:avLst/>
          </a:prstGeom>
        </p:spPr>
        <p:txBody>
          <a:bodyPr vert="horz" lIns="91440" tIns="45720" rIns="91440" bIns="45720" rtlCol="0" anchor="ctr">
            <a:noAutofit/>
          </a:bodyPr>
          <a:lstStyle/>
          <a:p>
            <a:pPr marL="380522" lvl="1">
              <a:lnSpc>
                <a:spcPts val="4934"/>
              </a:lnSpc>
            </a:pPr>
            <a:r>
              <a:rPr lang="vi-VN" b="1" dirty="0" smtClean="0">
                <a:latin typeface="Josefin Sans" panose="020B0604020202020204" charset="-93"/>
              </a:rPr>
              <a:t>Bài </a:t>
            </a:r>
            <a:r>
              <a:rPr lang="vi-VN" b="1" dirty="0">
                <a:latin typeface="Josefin Sans" panose="020B0604020202020204" charset="-93"/>
              </a:rPr>
              <a:t>toán 4 : Biến đổi Fourier nhanh và lọc tín hiệu </a:t>
            </a:r>
            <a:endParaRPr lang="en-US" b="1" dirty="0" smtClean="0">
              <a:latin typeface="Josefin Sans" panose="020B0604020202020204" charset="-93"/>
            </a:endParaRPr>
          </a:p>
          <a:p>
            <a:pPr marL="380522" lvl="1">
              <a:lnSpc>
                <a:spcPts val="4934"/>
              </a:lnSpc>
            </a:pPr>
            <a:r>
              <a:rPr lang="vi-VN" b="1" dirty="0" smtClean="0">
                <a:latin typeface="Josefin Sans" panose="020B0604020202020204" charset="-93"/>
              </a:rPr>
              <a:t>Mô </a:t>
            </a:r>
            <a:r>
              <a:rPr lang="vi-VN" b="1" dirty="0">
                <a:latin typeface="Josefin Sans" panose="020B0604020202020204" charset="-93"/>
              </a:rPr>
              <a:t>tả: Thực hiện FFT trên một tín hiệu, áp dụng lọc tần số (cắt tần số cao) và thực hiện biến đổi ngược (IFFT). </a:t>
            </a:r>
            <a:endParaRPr lang="en-US" b="1" dirty="0" smtClean="0">
              <a:latin typeface="Josefin Sans" panose="020B0604020202020204" charset="-93"/>
            </a:endParaRPr>
          </a:p>
          <a:p>
            <a:pPr marL="380522" lvl="1">
              <a:lnSpc>
                <a:spcPts val="4934"/>
              </a:lnSpc>
            </a:pPr>
            <a:endParaRPr lang="en-US" dirty="0" smtClean="0">
              <a:latin typeface="Josefin Sans" panose="020B0604020202020204" charset="-93"/>
            </a:endParaRPr>
          </a:p>
        </p:txBody>
      </p:sp>
      <p:pic>
        <p:nvPicPr>
          <p:cNvPr id="5" name="Picture 4"/>
          <p:cNvPicPr>
            <a:picLocks noChangeAspect="1"/>
          </p:cNvPicPr>
          <p:nvPr/>
        </p:nvPicPr>
        <p:blipFill>
          <a:blip r:embed="rId2"/>
          <a:stretch>
            <a:fillRect/>
          </a:stretch>
        </p:blipFill>
        <p:spPr>
          <a:xfrm>
            <a:off x="8506542" y="5246041"/>
            <a:ext cx="7571657" cy="4620092"/>
          </a:xfrm>
          <a:prstGeom prst="rect">
            <a:avLst/>
          </a:prstGeom>
        </p:spPr>
      </p:pic>
      <p:pic>
        <p:nvPicPr>
          <p:cNvPr id="6" name="Picture 5"/>
          <p:cNvPicPr>
            <a:picLocks noChangeAspect="1"/>
          </p:cNvPicPr>
          <p:nvPr/>
        </p:nvPicPr>
        <p:blipFill>
          <a:blip r:embed="rId3"/>
          <a:stretch>
            <a:fillRect/>
          </a:stretch>
        </p:blipFill>
        <p:spPr>
          <a:xfrm>
            <a:off x="8487540" y="54858"/>
            <a:ext cx="7609662" cy="5005859"/>
          </a:xfrm>
          <a:prstGeom prst="rect">
            <a:avLst/>
          </a:prstGeom>
        </p:spPr>
      </p:pic>
    </p:spTree>
    <p:extLst>
      <p:ext uri="{BB962C8B-B14F-4D97-AF65-F5344CB8AC3E}">
        <p14:creationId xmlns:p14="http://schemas.microsoft.com/office/powerpoint/2010/main" val="367681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5"/>
                                        </p:tgtEl>
                                        <p:attrNameLst>
                                          <p:attrName>ppt_x</p:attrName>
                                        </p:attrNameLst>
                                      </p:cBhvr>
                                      <p:tavLst>
                                        <p:tav tm="0">
                                          <p:val>
                                            <p:strVal val="ppt_x"/>
                                          </p:val>
                                        </p:tav>
                                        <p:tav tm="100000">
                                          <p:val>
                                            <p:strVal val="ppt_x"/>
                                          </p:val>
                                        </p:tav>
                                      </p:tavLst>
                                    </p:anim>
                                    <p:anim calcmode="lin" valueType="num">
                                      <p:cBhvr additive="base">
                                        <p:cTn id="17" dur="500"/>
                                        <p:tgtEl>
                                          <p:spTgt spid="5"/>
                                        </p:tgtEl>
                                        <p:attrNameLst>
                                          <p:attrName>ppt_y</p:attrName>
                                        </p:attrNameLst>
                                      </p:cBhvr>
                                      <p:tavLst>
                                        <p:tav tm="0">
                                          <p:val>
                                            <p:strVal val="ppt_y"/>
                                          </p:val>
                                        </p:tav>
                                        <p:tav tm="100000">
                                          <p:val>
                                            <p:strVal val="1+ppt_h/2"/>
                                          </p:val>
                                        </p:tav>
                                      </p:tavLst>
                                    </p:anim>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892315" y="1164295"/>
            <a:ext cx="5532657" cy="1932051"/>
          </a:xfrm>
          <a:prstGeom prst="rect">
            <a:avLst/>
          </a:prstGeom>
        </p:spPr>
        <p:txBody>
          <a:bodyPr vert="horz" lIns="91440" tIns="45720" rIns="91440" bIns="45720" rtlCol="0" anchor="ctr">
            <a:normAutofit/>
          </a:bodyPr>
          <a:lstStyle/>
          <a:p>
            <a:pPr marL="380522" lvl="1">
              <a:lnSpc>
                <a:spcPts val="4934"/>
              </a:lnSpc>
            </a:pPr>
            <a:r>
              <a:rPr lang="en-US" sz="3524" b="1" dirty="0" smtClean="0">
                <a:latin typeface="Josefin Sans"/>
                <a:ea typeface="Josefin Sans"/>
                <a:cs typeface="Josefin Sans"/>
                <a:sym typeface="Josefin Sans"/>
              </a:rPr>
              <a:t>6. </a:t>
            </a:r>
            <a:r>
              <a:rPr lang="en-US" sz="3524" b="1" dirty="0" err="1" smtClean="0">
                <a:latin typeface="Josefin Sans"/>
                <a:ea typeface="Josefin Sans"/>
                <a:cs typeface="Josefin Sans"/>
                <a:sym typeface="Josefin Sans"/>
              </a:rPr>
              <a:t>Một</a:t>
            </a:r>
            <a:r>
              <a:rPr lang="en-US" sz="3524" b="1" dirty="0" smtClean="0">
                <a:latin typeface="Josefin Sans"/>
                <a:ea typeface="Josefin Sans"/>
                <a:cs typeface="Josefin Sans"/>
                <a:sym typeface="Josefin Sans"/>
              </a:rPr>
              <a:t> </a:t>
            </a:r>
            <a:r>
              <a:rPr lang="en-US" sz="3524" b="1" dirty="0" err="1">
                <a:latin typeface="Josefin Sans"/>
                <a:ea typeface="Josefin Sans"/>
                <a:cs typeface="Josefin Sans"/>
                <a:sym typeface="Josefin Sans"/>
              </a:rPr>
              <a:t>số</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bài</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toán</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mẫu</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sử</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dụng</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cuFFT</a:t>
            </a:r>
            <a:endParaRPr lang="en-US" sz="3524" b="1" dirty="0">
              <a:latin typeface="Josefin Sans"/>
              <a:ea typeface="Josefin Sans"/>
              <a:cs typeface="Josefin Sans"/>
              <a:sym typeface="Josefin Sans"/>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2">
            <a:extLst>
              <a:ext uri="{FF2B5EF4-FFF2-40B4-BE49-F238E27FC236}">
                <a16:creationId xmlns:a16="http://schemas.microsoft.com/office/drawing/2014/main" id="{952F3F44-1504-3DF6-3BD1-8A080A5D0399}"/>
              </a:ext>
            </a:extLst>
          </p:cNvPr>
          <p:cNvSpPr txBox="1"/>
          <p:nvPr/>
        </p:nvSpPr>
        <p:spPr>
          <a:xfrm>
            <a:off x="667552" y="3390900"/>
            <a:ext cx="7870686" cy="2667000"/>
          </a:xfrm>
          <a:prstGeom prst="rect">
            <a:avLst/>
          </a:prstGeom>
        </p:spPr>
        <p:txBody>
          <a:bodyPr vert="horz" lIns="91440" tIns="45720" rIns="91440" bIns="45720" rtlCol="0" anchor="ctr">
            <a:noAutofit/>
          </a:bodyPr>
          <a:lstStyle/>
          <a:p>
            <a:pPr marL="380522" lvl="1">
              <a:lnSpc>
                <a:spcPts val="4934"/>
              </a:lnSpc>
            </a:pPr>
            <a:r>
              <a:rPr lang="vi-VN" b="1" dirty="0" smtClean="0">
                <a:latin typeface="Josefin Sans" panose="020B0604020202020204" charset="-93"/>
              </a:rPr>
              <a:t>Bài </a:t>
            </a:r>
            <a:r>
              <a:rPr lang="vi-VN" b="1" dirty="0">
                <a:latin typeface="Josefin Sans" panose="020B0604020202020204" charset="-93"/>
              </a:rPr>
              <a:t>toán 4 : Biến đổi Fourier nhanh và lọc tín hiệu </a:t>
            </a:r>
            <a:endParaRPr lang="en-US" b="1" dirty="0" smtClean="0">
              <a:latin typeface="Josefin Sans" panose="020B0604020202020204" charset="-93"/>
            </a:endParaRPr>
          </a:p>
          <a:p>
            <a:pPr marL="380522" lvl="1">
              <a:lnSpc>
                <a:spcPts val="4934"/>
              </a:lnSpc>
            </a:pPr>
            <a:r>
              <a:rPr lang="vi-VN" b="1" dirty="0" smtClean="0">
                <a:latin typeface="Josefin Sans" panose="020B0604020202020204" charset="-93"/>
              </a:rPr>
              <a:t>Mô </a:t>
            </a:r>
            <a:r>
              <a:rPr lang="vi-VN" b="1" dirty="0">
                <a:latin typeface="Josefin Sans" panose="020B0604020202020204" charset="-93"/>
              </a:rPr>
              <a:t>tả: Thực hiện FFT trên một tín hiệu, áp dụng lọc tần số (cắt tần số cao) và thực hiện biến đổi ngược (IFFT). </a:t>
            </a:r>
            <a:endParaRPr lang="en-US" b="1" dirty="0" smtClean="0">
              <a:latin typeface="Josefin Sans" panose="020B0604020202020204" charset="-93"/>
            </a:endParaRPr>
          </a:p>
          <a:p>
            <a:pPr marL="380522" lvl="1">
              <a:lnSpc>
                <a:spcPts val="4934"/>
              </a:lnSpc>
            </a:pPr>
            <a:endParaRPr lang="en-US" dirty="0" smtClean="0">
              <a:latin typeface="Josefin Sans" panose="020B0604020202020204" charset="-93"/>
            </a:endParaRPr>
          </a:p>
        </p:txBody>
      </p:sp>
      <p:pic>
        <p:nvPicPr>
          <p:cNvPr id="2" name="Picture 1"/>
          <p:cNvPicPr>
            <a:picLocks noChangeAspect="1"/>
          </p:cNvPicPr>
          <p:nvPr/>
        </p:nvPicPr>
        <p:blipFill>
          <a:blip r:embed="rId2"/>
          <a:stretch>
            <a:fillRect/>
          </a:stretch>
        </p:blipFill>
        <p:spPr>
          <a:xfrm>
            <a:off x="8069966" y="2434139"/>
            <a:ext cx="9796000" cy="4980138"/>
          </a:xfrm>
          <a:prstGeom prst="rect">
            <a:avLst/>
          </a:prstGeom>
        </p:spPr>
      </p:pic>
    </p:spTree>
    <p:extLst>
      <p:ext uri="{BB962C8B-B14F-4D97-AF65-F5344CB8AC3E}">
        <p14:creationId xmlns:p14="http://schemas.microsoft.com/office/powerpoint/2010/main" val="3084467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vi-VN"/>
          </a:p>
        </p:txBody>
      </p:sp>
      <p:sp>
        <p:nvSpPr>
          <p:cNvPr id="9" name="Freeform 9"/>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vi-VN"/>
          </a:p>
        </p:txBody>
      </p:sp>
      <p:sp>
        <p:nvSpPr>
          <p:cNvPr id="10" name="Freeform 10"/>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vi-VN"/>
          </a:p>
        </p:txBody>
      </p:sp>
      <p:sp>
        <p:nvSpPr>
          <p:cNvPr id="11" name="Freeform 11"/>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nvGrpSpPr>
          <p:cNvPr id="12" name="Group 2"/>
          <p:cNvGrpSpPr/>
          <p:nvPr/>
        </p:nvGrpSpPr>
        <p:grpSpPr>
          <a:xfrm>
            <a:off x="1370694" y="4669917"/>
            <a:ext cx="6430235" cy="3168383"/>
            <a:chOff x="0" y="-19051"/>
            <a:chExt cx="8573647" cy="4224510"/>
          </a:xfrm>
        </p:grpSpPr>
        <p:sp>
          <p:nvSpPr>
            <p:cNvPr id="13" name="TextBox 3"/>
            <p:cNvSpPr txBox="1"/>
            <p:nvPr/>
          </p:nvSpPr>
          <p:spPr>
            <a:xfrm>
              <a:off x="0" y="-19051"/>
              <a:ext cx="8369239" cy="1233670"/>
            </a:xfrm>
            <a:prstGeom prst="rect">
              <a:avLst/>
            </a:prstGeom>
          </p:spPr>
          <p:txBody>
            <a:bodyPr lIns="0" tIns="0" rIns="0" bIns="0" rtlCol="0" anchor="t">
              <a:spAutoFit/>
            </a:bodyPr>
            <a:lstStyle/>
            <a:p>
              <a:pPr algn="ctr">
                <a:lnSpc>
                  <a:spcPts val="7680"/>
                </a:lnSpc>
              </a:pPr>
              <a:r>
                <a:rPr lang="en-US" sz="4800" b="1" dirty="0" err="1">
                  <a:solidFill>
                    <a:srgbClr val="00B050"/>
                  </a:solidFill>
                  <a:latin typeface="Josefin Sans Bold"/>
                  <a:ea typeface="Josefin Sans Bold"/>
                  <a:cs typeface="Josefin Sans Bold"/>
                  <a:sym typeface="Josefin Sans Bold"/>
                </a:rPr>
                <a:t>Ưu</a:t>
              </a:r>
              <a:r>
                <a:rPr lang="en-US" sz="4800" b="1" dirty="0">
                  <a:solidFill>
                    <a:srgbClr val="00B050"/>
                  </a:solidFill>
                  <a:latin typeface="Josefin Sans Bold"/>
                  <a:ea typeface="Josefin Sans Bold"/>
                  <a:cs typeface="Josefin Sans Bold"/>
                  <a:sym typeface="Josefin Sans Bold"/>
                </a:rPr>
                <a:t> </a:t>
              </a:r>
              <a:r>
                <a:rPr lang="en-US" sz="4800" b="1" dirty="0" err="1">
                  <a:solidFill>
                    <a:srgbClr val="00B050"/>
                  </a:solidFill>
                  <a:latin typeface="Josefin Sans Bold"/>
                  <a:ea typeface="Josefin Sans Bold"/>
                  <a:cs typeface="Josefin Sans Bold"/>
                  <a:sym typeface="Josefin Sans Bold"/>
                </a:rPr>
                <a:t>điểm</a:t>
              </a:r>
              <a:endParaRPr lang="en-US" sz="4800" b="1" dirty="0">
                <a:solidFill>
                  <a:srgbClr val="00B050"/>
                </a:solidFill>
                <a:latin typeface="Josefin Sans Bold"/>
                <a:ea typeface="Josefin Sans Bold"/>
                <a:cs typeface="Josefin Sans Bold"/>
                <a:sym typeface="Josefin Sans Bold"/>
              </a:endParaRPr>
            </a:p>
          </p:txBody>
        </p:sp>
        <p:sp>
          <p:nvSpPr>
            <p:cNvPr id="14" name="TextBox 4"/>
            <p:cNvSpPr txBox="1"/>
            <p:nvPr/>
          </p:nvSpPr>
          <p:spPr>
            <a:xfrm>
              <a:off x="204408" y="1989469"/>
              <a:ext cx="8369239" cy="2215990"/>
            </a:xfrm>
            <a:prstGeom prst="rect">
              <a:avLst/>
            </a:prstGeom>
          </p:spPr>
          <p:txBody>
            <a:bodyPr lIns="0" tIns="0" rIns="0" bIns="0" rtlCol="0" anchor="t">
              <a:spAutoFit/>
            </a:bodyPr>
            <a:lstStyle/>
            <a:p>
              <a:pPr marL="285750" lvl="0" indent="-285750">
                <a:buFont typeface="Arial" panose="020B0604020202020204" pitchFamily="34" charset="0"/>
                <a:buChar char="•"/>
              </a:pPr>
              <a:r>
                <a:rPr lang="vi-VN" b="1" dirty="0"/>
                <a:t>Hiệu năng cao:</a:t>
              </a:r>
              <a:r>
                <a:rPr lang="vi-VN" dirty="0"/>
                <a:t> Đạt hiệu năng vượt trội trên GPU so với các thư viện FFT trên CPU.</a:t>
              </a:r>
              <a:endParaRPr lang="en-US" sz="1400" dirty="0"/>
            </a:p>
            <a:p>
              <a:pPr marL="285750" lvl="0" indent="-285750">
                <a:buFont typeface="Arial" panose="020B0604020202020204" pitchFamily="34" charset="0"/>
                <a:buChar char="•"/>
              </a:pPr>
              <a:r>
                <a:rPr lang="vi-VN" b="1" dirty="0"/>
                <a:t>Tối ưu hóa tự động:</a:t>
              </a:r>
              <a:r>
                <a:rPr lang="vi-VN" dirty="0"/>
                <a:t> Tự động tối ưu hóa kế hoạch thực thi dựa trên kích thước dữ liệu.</a:t>
              </a:r>
              <a:endParaRPr lang="en-US" sz="1400" dirty="0"/>
            </a:p>
            <a:p>
              <a:pPr marL="285750" lvl="0" indent="-285750">
                <a:buFont typeface="Arial" panose="020B0604020202020204" pitchFamily="34" charset="0"/>
                <a:buChar char="•"/>
              </a:pPr>
              <a:r>
                <a:rPr lang="vi-VN" b="1" dirty="0"/>
                <a:t>Hỗ trợ đa GPU:</a:t>
              </a:r>
              <a:r>
                <a:rPr lang="vi-VN" dirty="0"/>
                <a:t> Có thể mở rộng để chạy trên nhiều GPU, tăng hiệu năng tính toán.</a:t>
              </a:r>
              <a:endParaRPr lang="en-US" sz="1400" dirty="0"/>
            </a:p>
          </p:txBody>
        </p:sp>
      </p:grpSp>
      <p:grpSp>
        <p:nvGrpSpPr>
          <p:cNvPr id="15" name="Group 5"/>
          <p:cNvGrpSpPr/>
          <p:nvPr/>
        </p:nvGrpSpPr>
        <p:grpSpPr>
          <a:xfrm>
            <a:off x="10893831" y="4669917"/>
            <a:ext cx="6102443" cy="3445383"/>
            <a:chOff x="0" y="-19051"/>
            <a:chExt cx="8136591" cy="4593844"/>
          </a:xfrm>
        </p:grpSpPr>
        <p:sp>
          <p:nvSpPr>
            <p:cNvPr id="16" name="TextBox 6"/>
            <p:cNvSpPr txBox="1"/>
            <p:nvPr/>
          </p:nvSpPr>
          <p:spPr>
            <a:xfrm>
              <a:off x="0" y="-19051"/>
              <a:ext cx="8031299" cy="1233671"/>
            </a:xfrm>
            <a:prstGeom prst="rect">
              <a:avLst/>
            </a:prstGeom>
          </p:spPr>
          <p:txBody>
            <a:bodyPr lIns="0" tIns="0" rIns="0" bIns="0" rtlCol="0" anchor="t">
              <a:spAutoFit/>
            </a:bodyPr>
            <a:lstStyle/>
            <a:p>
              <a:pPr algn="ctr">
                <a:lnSpc>
                  <a:spcPts val="7680"/>
                </a:lnSpc>
              </a:pPr>
              <a:r>
                <a:rPr lang="en-US" sz="4800" b="1" dirty="0" err="1">
                  <a:solidFill>
                    <a:srgbClr val="FF0000"/>
                  </a:solidFill>
                  <a:latin typeface="Josefin Sans Bold"/>
                  <a:ea typeface="Josefin Sans Bold"/>
                  <a:cs typeface="Josefin Sans Bold"/>
                  <a:sym typeface="Josefin Sans Bold"/>
                </a:rPr>
                <a:t>Hạn</a:t>
              </a:r>
              <a:r>
                <a:rPr lang="en-US" sz="4800" b="1" dirty="0">
                  <a:solidFill>
                    <a:srgbClr val="FF0000"/>
                  </a:solidFill>
                  <a:latin typeface="Josefin Sans Bold"/>
                  <a:ea typeface="Josefin Sans Bold"/>
                  <a:cs typeface="Josefin Sans Bold"/>
                  <a:sym typeface="Josefin Sans Bold"/>
                </a:rPr>
                <a:t> </a:t>
              </a:r>
              <a:r>
                <a:rPr lang="en-US" sz="4800" b="1" dirty="0" err="1">
                  <a:solidFill>
                    <a:srgbClr val="FF0000"/>
                  </a:solidFill>
                  <a:latin typeface="Josefin Sans Bold"/>
                  <a:ea typeface="Josefin Sans Bold"/>
                  <a:cs typeface="Josefin Sans Bold"/>
                  <a:sym typeface="Josefin Sans Bold"/>
                </a:rPr>
                <a:t>chế</a:t>
              </a:r>
              <a:endParaRPr lang="en-US" sz="4800" b="1" dirty="0">
                <a:solidFill>
                  <a:srgbClr val="FF0000"/>
                </a:solidFill>
                <a:latin typeface="Josefin Sans Bold"/>
                <a:ea typeface="Josefin Sans Bold"/>
                <a:cs typeface="Josefin Sans Bold"/>
                <a:sym typeface="Josefin Sans Bold"/>
              </a:endParaRPr>
            </a:p>
          </p:txBody>
        </p:sp>
        <p:sp>
          <p:nvSpPr>
            <p:cNvPr id="17" name="TextBox 7"/>
            <p:cNvSpPr txBox="1"/>
            <p:nvPr/>
          </p:nvSpPr>
          <p:spPr>
            <a:xfrm>
              <a:off x="105292" y="1989469"/>
              <a:ext cx="8031299" cy="2585324"/>
            </a:xfrm>
            <a:prstGeom prst="rect">
              <a:avLst/>
            </a:prstGeom>
          </p:spPr>
          <p:txBody>
            <a:bodyPr lIns="0" tIns="0" rIns="0" bIns="0" rtlCol="0" anchor="t">
              <a:spAutoFit/>
            </a:bodyPr>
            <a:lstStyle/>
            <a:p>
              <a:pPr marL="285750" lvl="0" indent="-285750">
                <a:buFont typeface="Arial" panose="020B0604020202020204" pitchFamily="34" charset="0"/>
                <a:buChar char="•"/>
              </a:pPr>
              <a:r>
                <a:rPr lang="vi-VN" b="1" dirty="0"/>
                <a:t>Phụ thuộc vào GPU:</a:t>
              </a:r>
              <a:r>
                <a:rPr lang="vi-VN" dirty="0"/>
                <a:t> Chỉ hoạt động trên GPU NVIDIA, không hỗ trợ phần cứng khác.</a:t>
              </a:r>
              <a:endParaRPr lang="en-US" sz="1400" dirty="0"/>
            </a:p>
            <a:p>
              <a:pPr marL="285750" lvl="0" indent="-285750">
                <a:buFont typeface="Arial" panose="020B0604020202020204" pitchFamily="34" charset="0"/>
                <a:buChar char="•"/>
              </a:pPr>
              <a:r>
                <a:rPr lang="vi-VN" b="1" dirty="0"/>
                <a:t>Chi phí khởi tạo cao:</a:t>
              </a:r>
              <a:r>
                <a:rPr lang="vi-VN" dirty="0"/>
                <a:t> Việc khởi tạo kế hoạch FFT có thể mất thời gian, đặc biệt với dữ liệu nhỏ.</a:t>
              </a:r>
              <a:endParaRPr lang="en-US" sz="1400" dirty="0"/>
            </a:p>
            <a:p>
              <a:pPr marL="285750" lvl="0" indent="-285750">
                <a:buFont typeface="Arial" panose="020B0604020202020204" pitchFamily="34" charset="0"/>
                <a:buChar char="•"/>
              </a:pPr>
              <a:r>
                <a:rPr lang="vi-VN" b="1" dirty="0"/>
                <a:t>Chi phí truyền dữ liệu:</a:t>
              </a:r>
              <a:r>
                <a:rPr lang="vi-VN" dirty="0"/>
                <a:t> Việc truyền dữ liệu giữa CPU và GPU làm tăng độ trễ nếu dữ liệu phải chuyển đổi qua lại nhiều lần.</a:t>
              </a:r>
              <a:endParaRPr lang="en-US" sz="1400" dirty="0"/>
            </a:p>
          </p:txBody>
        </p:sp>
      </p:grpSp>
      <p:sp>
        <p:nvSpPr>
          <p:cNvPr id="18" name="TextBox 17"/>
          <p:cNvSpPr txBox="1"/>
          <p:nvPr/>
        </p:nvSpPr>
        <p:spPr>
          <a:xfrm>
            <a:off x="3124200" y="2564627"/>
            <a:ext cx="11430000" cy="1200329"/>
          </a:xfrm>
          <a:prstGeom prst="rect">
            <a:avLst/>
          </a:prstGeom>
          <a:noFill/>
        </p:spPr>
        <p:txBody>
          <a:bodyPr wrap="square" rtlCol="0">
            <a:spAutoFit/>
          </a:bodyPr>
          <a:lstStyle/>
          <a:p>
            <a:pPr algn="ctr"/>
            <a:r>
              <a:rPr lang="en-US" sz="7200" dirty="0" err="1">
                <a:latin typeface="Josefin Sans" panose="020B0604020202020204" charset="-93"/>
              </a:rPr>
              <a:t>Tổng</a:t>
            </a:r>
            <a:r>
              <a:rPr lang="en-US" sz="7200" dirty="0">
                <a:latin typeface="Josefin Sans" panose="020B0604020202020204" charset="-93"/>
              </a:rPr>
              <a:t> </a:t>
            </a:r>
            <a:r>
              <a:rPr lang="en-US" sz="7200" dirty="0" err="1">
                <a:latin typeface="Josefin Sans" panose="020B0604020202020204" charset="-93"/>
              </a:rPr>
              <a:t>kết</a:t>
            </a:r>
            <a:endParaRPr lang="en-US" sz="7200" dirty="0">
              <a:latin typeface="Josefin Sans" panose="020B0604020202020204" charset="-93"/>
            </a:endParaRPr>
          </a:p>
        </p:txBody>
      </p:sp>
    </p:spTree>
    <p:extLst>
      <p:ext uri="{BB962C8B-B14F-4D97-AF65-F5344CB8AC3E}">
        <p14:creationId xmlns:p14="http://schemas.microsoft.com/office/powerpoint/2010/main" val="236592557"/>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65158" y="3171399"/>
            <a:ext cx="7312717" cy="3944201"/>
            <a:chOff x="0" y="0"/>
            <a:chExt cx="9750289" cy="5258935"/>
          </a:xfrm>
        </p:grpSpPr>
        <p:sp>
          <p:nvSpPr>
            <p:cNvPr id="3" name="TextBox 3"/>
            <p:cNvSpPr txBox="1"/>
            <p:nvPr/>
          </p:nvSpPr>
          <p:spPr>
            <a:xfrm>
              <a:off x="0" y="177588"/>
              <a:ext cx="9750289" cy="2718012"/>
            </a:xfrm>
            <a:prstGeom prst="rect">
              <a:avLst/>
            </a:prstGeom>
          </p:spPr>
          <p:txBody>
            <a:bodyPr lIns="0" tIns="0" rIns="0" bIns="0" rtlCol="0" anchor="t">
              <a:spAutoFit/>
            </a:bodyPr>
            <a:lstStyle/>
            <a:p>
              <a:pPr algn="l">
                <a:lnSpc>
                  <a:spcPts val="7519"/>
                </a:lnSpc>
              </a:pPr>
              <a:r>
                <a:rPr lang="en-US" sz="8000" b="1" spc="-88" dirty="0" err="1">
                  <a:solidFill>
                    <a:srgbClr val="2B4B82"/>
                  </a:solidFill>
                  <a:latin typeface="Josefin Sans Bold"/>
                  <a:ea typeface="Josefin Sans Bold"/>
                  <a:cs typeface="Josefin Sans Bold"/>
                  <a:sym typeface="Josefin Sans Bold"/>
                </a:rPr>
                <a:t>Bạn</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có</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câu</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hỏi</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nào</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không</a:t>
              </a:r>
              <a:r>
                <a:rPr lang="en-US" sz="8000" b="1" spc="-88">
                  <a:solidFill>
                    <a:srgbClr val="2B4B82"/>
                  </a:solidFill>
                  <a:latin typeface="Josefin Sans Bold"/>
                  <a:ea typeface="Josefin Sans Bold"/>
                  <a:cs typeface="Josefin Sans Bold"/>
                  <a:sym typeface="Josefin Sans Bold"/>
                </a:rPr>
                <a:t>?</a:t>
              </a:r>
            </a:p>
          </p:txBody>
        </p:sp>
        <p:sp>
          <p:nvSpPr>
            <p:cNvPr id="4" name="TextBox 4"/>
            <p:cNvSpPr txBox="1"/>
            <p:nvPr/>
          </p:nvSpPr>
          <p:spPr>
            <a:xfrm>
              <a:off x="0" y="3871460"/>
              <a:ext cx="9750289" cy="1387475"/>
            </a:xfrm>
            <a:prstGeom prst="rect">
              <a:avLst/>
            </a:prstGeom>
          </p:spPr>
          <p:txBody>
            <a:bodyPr lIns="0" tIns="0" rIns="0" bIns="0" rtlCol="0" anchor="t">
              <a:spAutoFit/>
            </a:bodyPr>
            <a:lstStyle/>
            <a:p>
              <a:pPr algn="l">
                <a:lnSpc>
                  <a:spcPts val="4200"/>
                </a:lnSpc>
              </a:pPr>
              <a:r>
                <a:rPr lang="en-US" sz="3000">
                  <a:solidFill>
                    <a:srgbClr val="2B4B82"/>
                  </a:solidFill>
                  <a:latin typeface="Josefin Sans"/>
                  <a:ea typeface="Josefin Sans"/>
                  <a:cs typeface="Josefin Sans"/>
                  <a:sym typeface="Josefin Sans"/>
                </a:rPr>
                <a:t>Hãy gửi cho chúng tôi! Hy vọng bạn đã học được thêm điều mới mẻ.</a:t>
              </a: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vi-VN"/>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vi-VN"/>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vi-VN"/>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3" name="TextBox 3"/>
          <p:cNvSpPr txBox="1"/>
          <p:nvPr/>
        </p:nvSpPr>
        <p:spPr>
          <a:xfrm>
            <a:off x="7467600" y="485775"/>
            <a:ext cx="9768230" cy="1581150"/>
          </a:xfrm>
          <a:prstGeom prst="rect">
            <a:avLst/>
          </a:prstGeom>
        </p:spPr>
        <p:txBody>
          <a:bodyPr lIns="0" tIns="0" rIns="0" bIns="0" rtlCol="0" anchor="t">
            <a:spAutoFit/>
          </a:bodyPr>
          <a:lstStyle/>
          <a:p>
            <a:pPr marL="1122686" lvl="1" indent="-561343" algn="l">
              <a:lnSpc>
                <a:spcPts val="6240"/>
              </a:lnSpc>
              <a:buAutoNum type="arabicPeriod"/>
            </a:pPr>
            <a:r>
              <a:rPr lang="en-US" sz="5200" b="1" dirty="0" err="1">
                <a:latin typeface="Josefin Sans" panose="020B0604020202020204" charset="-93"/>
                <a:ea typeface="Josefin Sans Bold"/>
                <a:cs typeface="Josefin Sans Bold"/>
                <a:sym typeface="Josefin Sans Bold"/>
              </a:rPr>
              <a:t>Tìm</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hiểu</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về</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phép</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biển</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đổi</a:t>
            </a:r>
            <a:r>
              <a:rPr lang="en-US" sz="5200" b="1" dirty="0">
                <a:latin typeface="Josefin Sans" panose="020B0604020202020204" charset="-93"/>
                <a:ea typeface="Josefin Sans Bold"/>
                <a:cs typeface="Josefin Sans Bold"/>
                <a:sym typeface="Josefin Sans Bold"/>
              </a:rPr>
              <a:t> Fourier </a:t>
            </a:r>
            <a:r>
              <a:rPr lang="en-US" sz="5200" b="1" dirty="0" err="1">
                <a:latin typeface="Josefin Sans" panose="020B0604020202020204" charset="-93"/>
                <a:ea typeface="Josefin Sans Bold"/>
                <a:cs typeface="Josefin Sans Bold"/>
                <a:sym typeface="Josefin Sans Bold"/>
              </a:rPr>
              <a:t>nhanh</a:t>
            </a:r>
            <a:r>
              <a:rPr lang="en-US" sz="5200" b="1" dirty="0">
                <a:latin typeface="Josefin Sans" panose="020B0604020202020204" charset="-93"/>
                <a:ea typeface="Josefin Sans Bold"/>
                <a:cs typeface="Josefin Sans Bold"/>
                <a:sym typeface="Josefin Sans Bold"/>
              </a:rPr>
              <a:t> FFT </a:t>
            </a:r>
          </a:p>
        </p:txBody>
      </p:sp>
      <p:sp>
        <p:nvSpPr>
          <p:cNvPr id="4" name="TextBox 3"/>
          <p:cNvSpPr txBox="1"/>
          <p:nvPr/>
        </p:nvSpPr>
        <p:spPr>
          <a:xfrm>
            <a:off x="7620000" y="2501168"/>
            <a:ext cx="9820017" cy="704039"/>
          </a:xfrm>
          <a:prstGeom prst="rect">
            <a:avLst/>
          </a:prstGeom>
        </p:spPr>
        <p:txBody>
          <a:bodyPr wrap="square" lIns="0" tIns="0" rIns="0" bIns="0" rtlCol="0" anchor="t">
            <a:spAutoFit/>
          </a:bodyPr>
          <a:lstStyle/>
          <a:p>
            <a:pPr marL="561343" lvl="1">
              <a:lnSpc>
                <a:spcPts val="6240"/>
              </a:lnSpc>
            </a:pPr>
            <a:r>
              <a:rPr lang="en-US" sz="2800" b="1" dirty="0">
                <a:latin typeface="Josefin Sans" panose="020B0604020202020204" charset="-93"/>
              </a:rPr>
              <a:t>1.2.  </a:t>
            </a:r>
            <a:r>
              <a:rPr lang="en-US" sz="2800" b="1" dirty="0" err="1">
                <a:latin typeface="Josefin Sans" panose="020B0604020202020204" charset="-93"/>
              </a:rPr>
              <a:t>Phép</a:t>
            </a:r>
            <a:r>
              <a:rPr lang="en-US" sz="2800" b="1" dirty="0">
                <a:latin typeface="Josefin Sans" panose="020B0604020202020204" charset="-93"/>
              </a:rPr>
              <a:t> </a:t>
            </a:r>
            <a:r>
              <a:rPr lang="en-US" sz="2800" b="1" dirty="0" err="1">
                <a:latin typeface="Josefin Sans" panose="020B0604020202020204" charset="-93"/>
              </a:rPr>
              <a:t>biến</a:t>
            </a:r>
            <a:r>
              <a:rPr lang="en-US" sz="2800" b="1" dirty="0">
                <a:latin typeface="Josefin Sans" panose="020B0604020202020204" charset="-93"/>
              </a:rPr>
              <a:t> </a:t>
            </a:r>
            <a:r>
              <a:rPr lang="en-US" sz="2800" b="1" dirty="0" err="1">
                <a:latin typeface="Josefin Sans" panose="020B0604020202020204" charset="-93"/>
              </a:rPr>
              <a:t>đổi</a:t>
            </a:r>
            <a:r>
              <a:rPr lang="en-US" sz="2800" b="1" dirty="0">
                <a:latin typeface="Josefin Sans" panose="020B0604020202020204" charset="-93"/>
              </a:rPr>
              <a:t> Fourier </a:t>
            </a:r>
            <a:r>
              <a:rPr lang="en-US" sz="2800" b="1" dirty="0" err="1">
                <a:latin typeface="Josefin Sans" panose="020B0604020202020204" charset="-93"/>
              </a:rPr>
              <a:t>nhanh</a:t>
            </a:r>
            <a:r>
              <a:rPr lang="en-US" sz="2800" b="1" dirty="0">
                <a:latin typeface="Josefin Sans" panose="020B0604020202020204" charset="-93"/>
              </a:rPr>
              <a:t> (FFT)</a:t>
            </a:r>
            <a:endParaRPr lang="en-US" sz="2800" dirty="0">
              <a:latin typeface="Josefin Sans" panose="020B0604020202020204" charset="-93"/>
            </a:endParaRPr>
          </a:p>
        </p:txBody>
      </p:sp>
      <p:sp>
        <p:nvSpPr>
          <p:cNvPr id="5" name="TextBox 4"/>
          <p:cNvSpPr txBox="1"/>
          <p:nvPr/>
        </p:nvSpPr>
        <p:spPr>
          <a:xfrm>
            <a:off x="8229600" y="3848100"/>
            <a:ext cx="9358913" cy="1107996"/>
          </a:xfrm>
          <a:prstGeom prst="rect">
            <a:avLst/>
          </a:prstGeom>
        </p:spPr>
        <p:txBody>
          <a:bodyPr lIns="0" tIns="0" rIns="0" bIns="0" rtlCol="0" anchor="t">
            <a:spAutoFit/>
          </a:bodyPr>
          <a:lstStyle/>
          <a:p>
            <a:pPr marL="342900" indent="-342900">
              <a:buFont typeface="Arial" panose="020B0604020202020204" pitchFamily="34" charset="0"/>
              <a:buChar char="•"/>
            </a:pPr>
            <a:r>
              <a:rPr lang="vi-VN" sz="2400" dirty="0">
                <a:latin typeface="Josefin Sans" panose="020B0604020202020204" charset="-93"/>
              </a:rPr>
              <a:t>FFT (Fast Fourier Transform) là một thuật toán hiệu quả để tính DFT. Thay vì tính toàn bộ N² phép toán, FFT giảm số phép toán xuống O(N log N), giúp tiết kiệm tài nguyên tính toán.</a:t>
            </a:r>
            <a:endParaRPr lang="en-US" sz="2400" dirty="0">
              <a:latin typeface="Josefin Sans" panose="020B0604020202020204" charset="-93"/>
            </a:endParaRPr>
          </a:p>
        </p:txBody>
      </p:sp>
      <p:sp>
        <p:nvSpPr>
          <p:cNvPr id="7" name="TextBox 6"/>
          <p:cNvSpPr txBox="1"/>
          <p:nvPr/>
        </p:nvSpPr>
        <p:spPr>
          <a:xfrm>
            <a:off x="8239125" y="5598989"/>
            <a:ext cx="9358913" cy="1477328"/>
          </a:xfrm>
          <a:prstGeom prst="rect">
            <a:avLst/>
          </a:prstGeom>
        </p:spPr>
        <p:txBody>
          <a:bodyPr lIns="0" tIns="0" rIns="0" bIns="0" rtlCol="0" anchor="t">
            <a:spAutoFit/>
          </a:bodyPr>
          <a:lstStyle/>
          <a:p>
            <a:r>
              <a:rPr lang="vi-VN" sz="2400" b="1" dirty="0"/>
              <a:t>Nguyên lý cơ bản của FFT:</a:t>
            </a:r>
            <a:endParaRPr lang="en-US" sz="2400" dirty="0"/>
          </a:p>
          <a:p>
            <a:pPr marL="342900" lvl="0" indent="-342900">
              <a:buFont typeface="Wingdings" panose="05000000000000000000" pitchFamily="2" charset="2"/>
              <a:buChar char="§"/>
            </a:pPr>
            <a:r>
              <a:rPr lang="vi-VN" sz="2400" dirty="0"/>
              <a:t>Tách tín hiệu đầu vào thành hai phần: tín hiệu ở chỉ số chẵn và lẻ.</a:t>
            </a:r>
            <a:endParaRPr lang="en-US" sz="2400" dirty="0"/>
          </a:p>
          <a:p>
            <a:pPr marL="342900" lvl="0" indent="-342900">
              <a:buFont typeface="Wingdings" panose="05000000000000000000" pitchFamily="2" charset="2"/>
              <a:buChar char="§"/>
            </a:pPr>
            <a:r>
              <a:rPr lang="vi-VN" sz="2400" dirty="0"/>
              <a:t>Áp dụng đệ quy DFT cho mỗi phần.</a:t>
            </a:r>
            <a:endParaRPr lang="en-US" sz="2400" dirty="0"/>
          </a:p>
          <a:p>
            <a:pPr marL="342900" lvl="0" indent="-342900">
              <a:buFont typeface="Wingdings" panose="05000000000000000000" pitchFamily="2" charset="2"/>
              <a:buChar char="§"/>
            </a:pPr>
            <a:r>
              <a:rPr lang="vi-VN" sz="2400" dirty="0"/>
              <a:t>Kết hợp kết quả từ hai phần với chi phí tính toán thấp hơn.</a:t>
            </a:r>
            <a:endParaRPr lang="en-US" sz="2400" dirty="0"/>
          </a:p>
        </p:txBody>
      </p:sp>
      <p:pic>
        <p:nvPicPr>
          <p:cNvPr id="9" name="Picture 8"/>
          <p:cNvPicPr>
            <a:picLocks noChangeAspect="1"/>
          </p:cNvPicPr>
          <p:nvPr/>
        </p:nvPicPr>
        <p:blipFill>
          <a:blip r:embed="rId2"/>
          <a:stretch>
            <a:fillRect/>
          </a:stretch>
        </p:blipFill>
        <p:spPr>
          <a:xfrm>
            <a:off x="342900" y="647700"/>
            <a:ext cx="7162800" cy="8988612"/>
          </a:xfrm>
          <a:prstGeom prst="rect">
            <a:avLst/>
          </a:prstGeom>
        </p:spPr>
      </p:pic>
    </p:spTree>
    <p:extLst>
      <p:ext uri="{BB962C8B-B14F-4D97-AF65-F5344CB8AC3E}">
        <p14:creationId xmlns:p14="http://schemas.microsoft.com/office/powerpoint/2010/main" val="428765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82400" y="2857500"/>
            <a:ext cx="6096000" cy="6096000"/>
          </a:xfrm>
          <a:prstGeom prst="rect">
            <a:avLst/>
          </a:prstGeom>
        </p:spPr>
      </p:pic>
      <p:sp>
        <p:nvSpPr>
          <p:cNvPr id="4" name="TextBox 3"/>
          <p:cNvSpPr txBox="1"/>
          <p:nvPr/>
        </p:nvSpPr>
        <p:spPr>
          <a:xfrm>
            <a:off x="457200" y="342900"/>
            <a:ext cx="9768230" cy="1581150"/>
          </a:xfrm>
          <a:prstGeom prst="rect">
            <a:avLst/>
          </a:prstGeom>
        </p:spPr>
        <p:txBody>
          <a:bodyPr lIns="0" tIns="0" rIns="0" bIns="0" rtlCol="0" anchor="t">
            <a:spAutoFit/>
          </a:bodyPr>
          <a:lstStyle/>
          <a:p>
            <a:pPr marL="1122686" lvl="1" indent="-561343" algn="l">
              <a:lnSpc>
                <a:spcPts val="6240"/>
              </a:lnSpc>
              <a:buAutoNum type="arabicPeriod"/>
            </a:pPr>
            <a:r>
              <a:rPr lang="en-US" sz="5200" b="1" dirty="0" err="1">
                <a:latin typeface="Josefin Sans" panose="020B0604020202020204" charset="-93"/>
                <a:ea typeface="Josefin Sans Bold"/>
                <a:cs typeface="Josefin Sans Bold"/>
                <a:sym typeface="Josefin Sans Bold"/>
              </a:rPr>
              <a:t>Tìm</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hiểu</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về</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phép</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biển</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đổi</a:t>
            </a:r>
            <a:r>
              <a:rPr lang="en-US" sz="5200" b="1" dirty="0">
                <a:latin typeface="Josefin Sans" panose="020B0604020202020204" charset="-93"/>
                <a:ea typeface="Josefin Sans Bold"/>
                <a:cs typeface="Josefin Sans Bold"/>
                <a:sym typeface="Josefin Sans Bold"/>
              </a:rPr>
              <a:t> Fourier </a:t>
            </a:r>
            <a:r>
              <a:rPr lang="en-US" sz="5200" b="1" dirty="0" err="1">
                <a:latin typeface="Josefin Sans" panose="020B0604020202020204" charset="-93"/>
                <a:ea typeface="Josefin Sans Bold"/>
                <a:cs typeface="Josefin Sans Bold"/>
                <a:sym typeface="Josefin Sans Bold"/>
              </a:rPr>
              <a:t>nhanh</a:t>
            </a:r>
            <a:r>
              <a:rPr lang="en-US" sz="5200" b="1" dirty="0">
                <a:latin typeface="Josefin Sans" panose="020B0604020202020204" charset="-93"/>
                <a:ea typeface="Josefin Sans Bold"/>
                <a:cs typeface="Josefin Sans Bold"/>
                <a:sym typeface="Josefin Sans Bold"/>
              </a:rPr>
              <a:t> FFT </a:t>
            </a:r>
          </a:p>
        </p:txBody>
      </p:sp>
      <p:sp>
        <p:nvSpPr>
          <p:cNvPr id="5" name="TextBox 4"/>
          <p:cNvSpPr txBox="1"/>
          <p:nvPr/>
        </p:nvSpPr>
        <p:spPr>
          <a:xfrm>
            <a:off x="457200" y="1905000"/>
            <a:ext cx="9820017" cy="795089"/>
          </a:xfrm>
          <a:prstGeom prst="rect">
            <a:avLst/>
          </a:prstGeom>
        </p:spPr>
        <p:txBody>
          <a:bodyPr wrap="square" lIns="0" tIns="0" rIns="0" bIns="0" rtlCol="0" anchor="t">
            <a:spAutoFit/>
          </a:bodyPr>
          <a:lstStyle/>
          <a:p>
            <a:pPr marL="561343" lvl="1">
              <a:lnSpc>
                <a:spcPts val="6240"/>
              </a:lnSpc>
            </a:pPr>
            <a:r>
              <a:rPr lang="en-US" sz="2800" b="1" dirty="0">
                <a:latin typeface="Josefin Sans" panose="020B0604020202020204" charset="-93"/>
              </a:rPr>
              <a:t>1.3.  </a:t>
            </a:r>
            <a:r>
              <a:rPr lang="en-US" sz="2800" b="1" dirty="0" err="1">
                <a:latin typeface="Josefin Sans" panose="020B0604020202020204" charset="-93"/>
              </a:rPr>
              <a:t>Các</a:t>
            </a:r>
            <a:r>
              <a:rPr lang="en-US" sz="2800" b="1" dirty="0">
                <a:latin typeface="Josefin Sans" panose="020B0604020202020204" charset="-93"/>
              </a:rPr>
              <a:t> </a:t>
            </a:r>
            <a:r>
              <a:rPr lang="en-US" sz="2800" b="1" dirty="0" err="1">
                <a:latin typeface="Josefin Sans" panose="020B0604020202020204" charset="-93"/>
              </a:rPr>
              <a:t>ứng</a:t>
            </a:r>
            <a:r>
              <a:rPr lang="en-US" sz="2800" b="1" dirty="0">
                <a:latin typeface="Josefin Sans" panose="020B0604020202020204" charset="-93"/>
              </a:rPr>
              <a:t> </a:t>
            </a:r>
            <a:r>
              <a:rPr lang="en-US" sz="2800" b="1" dirty="0" err="1">
                <a:latin typeface="Josefin Sans" panose="020B0604020202020204" charset="-93"/>
              </a:rPr>
              <a:t>dụng</a:t>
            </a:r>
            <a:r>
              <a:rPr lang="en-US" sz="2800" b="1" dirty="0">
                <a:latin typeface="Josefin Sans" panose="020B0604020202020204" charset="-93"/>
              </a:rPr>
              <a:t> </a:t>
            </a:r>
            <a:r>
              <a:rPr lang="en-US" sz="2800" b="1" dirty="0" err="1">
                <a:latin typeface="Josefin Sans" panose="020B0604020202020204" charset="-93"/>
              </a:rPr>
              <a:t>của</a:t>
            </a:r>
            <a:r>
              <a:rPr lang="en-US" sz="2800" b="1" dirty="0">
                <a:latin typeface="Josefin Sans" panose="020B0604020202020204" charset="-93"/>
              </a:rPr>
              <a:t> FFT</a:t>
            </a:r>
            <a:endParaRPr lang="en-US" sz="2800" dirty="0">
              <a:latin typeface="Josefin Sans" panose="020B0604020202020204" charset="-93"/>
            </a:endParaRPr>
          </a:p>
        </p:txBody>
      </p:sp>
      <p:sp>
        <p:nvSpPr>
          <p:cNvPr id="7" name="TextBox 6"/>
          <p:cNvSpPr txBox="1"/>
          <p:nvPr/>
        </p:nvSpPr>
        <p:spPr>
          <a:xfrm>
            <a:off x="1066800" y="2725284"/>
            <a:ext cx="9358913" cy="369332"/>
          </a:xfrm>
          <a:prstGeom prst="rect">
            <a:avLst/>
          </a:prstGeom>
        </p:spPr>
        <p:txBody>
          <a:bodyPr lIns="0" tIns="0" rIns="0" bIns="0" rtlCol="0" anchor="t">
            <a:spAutoFit/>
          </a:bodyPr>
          <a:lstStyle/>
          <a:p>
            <a:r>
              <a:rPr lang="vi-VN" sz="2400" dirty="0">
                <a:latin typeface="Josefin Sans" panose="020B0604020202020204" charset="-93"/>
              </a:rPr>
              <a:t>FFT có vai trò quan trọng trong nhiều lĩnh vực, bao gồm:</a:t>
            </a:r>
            <a:endParaRPr lang="en-US" sz="2400" dirty="0">
              <a:latin typeface="Josefin Sans" panose="020B0604020202020204" charset="-93"/>
            </a:endParaRPr>
          </a:p>
        </p:txBody>
      </p:sp>
      <p:sp>
        <p:nvSpPr>
          <p:cNvPr id="8" name="TextBox 7"/>
          <p:cNvSpPr txBox="1"/>
          <p:nvPr/>
        </p:nvSpPr>
        <p:spPr>
          <a:xfrm>
            <a:off x="1066800" y="3210861"/>
            <a:ext cx="9358913" cy="2462213"/>
          </a:xfrm>
          <a:prstGeom prst="rect">
            <a:avLst/>
          </a:prstGeom>
        </p:spPr>
        <p:txBody>
          <a:bodyPr lIns="0" tIns="0" rIns="0" bIns="0" rtlCol="0" anchor="t">
            <a:spAutoFit/>
          </a:bodyPr>
          <a:lstStyle/>
          <a:p>
            <a:r>
              <a:rPr lang="en-US" sz="2000" b="1" dirty="0">
                <a:latin typeface="Josefin Sans" panose="020B0604020202020204" charset="-93"/>
              </a:rPr>
              <a:t>- </a:t>
            </a:r>
            <a:r>
              <a:rPr lang="vi-VN" sz="2000" b="1" dirty="0">
                <a:latin typeface="Josefin Sans" panose="020B0604020202020204" charset="-93"/>
              </a:rPr>
              <a:t>Xử lý tín hiệu số (DSP)</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Lọc tín hiệu:</a:t>
            </a:r>
            <a:r>
              <a:rPr lang="vi-VN" sz="2000" dirty="0">
                <a:latin typeface="Josefin Sans" panose="020B0604020202020204" charset="-93"/>
              </a:rPr>
              <a:t> Thiết kế bộ lọc thông thấp, thông cao hoặc thông dải trong miền tần số.</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Phân tích phổ:</a:t>
            </a:r>
            <a:r>
              <a:rPr lang="vi-VN" sz="2000" dirty="0">
                <a:latin typeface="Josefin Sans" panose="020B0604020202020204" charset="-93"/>
              </a:rPr>
              <a:t> Xác định các tần số thành phần trong tín hiệu.</a:t>
            </a:r>
            <a:endParaRPr lang="en-US" sz="2000" dirty="0">
              <a:latin typeface="Josefin Sans" panose="020B0604020202020204" charset="-93"/>
            </a:endParaRPr>
          </a:p>
          <a:p>
            <a:pPr marL="342900" indent="-342900">
              <a:buFont typeface="Arial" panose="020B0604020202020204" pitchFamily="34" charset="0"/>
              <a:buChar char="•"/>
            </a:pPr>
            <a:r>
              <a:rPr lang="vi-VN" sz="2000" b="1" dirty="0">
                <a:latin typeface="Josefin Sans" panose="020B0604020202020204" charset="-93"/>
              </a:rPr>
              <a:t>Nén dữ liệu</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Nén âm thanh (MP3, AAC):</a:t>
            </a:r>
            <a:r>
              <a:rPr lang="vi-VN" sz="2000" dirty="0">
                <a:latin typeface="Josefin Sans" panose="020B0604020202020204" charset="-93"/>
              </a:rPr>
              <a:t> FFT giúp chuyển đổi tín hiệu âm thanh để mã hóa hiệu quả.</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Nén ảnh (JPEG):</a:t>
            </a:r>
            <a:r>
              <a:rPr lang="vi-VN" sz="2000" dirty="0">
                <a:latin typeface="Josefin Sans" panose="020B0604020202020204" charset="-93"/>
              </a:rPr>
              <a:t> Sử dụng biến đổi cosine liên quan chặt chẽ đến FFT.</a:t>
            </a:r>
            <a:endParaRPr lang="en-US" sz="2000" dirty="0">
              <a:latin typeface="Josefin Sans" panose="020B0604020202020204" charset="-93"/>
            </a:endParaRPr>
          </a:p>
        </p:txBody>
      </p:sp>
      <p:sp>
        <p:nvSpPr>
          <p:cNvPr id="9" name="TextBox 8"/>
          <p:cNvSpPr txBox="1"/>
          <p:nvPr/>
        </p:nvSpPr>
        <p:spPr>
          <a:xfrm>
            <a:off x="1076325" y="6017927"/>
            <a:ext cx="9358913" cy="923330"/>
          </a:xfrm>
          <a:prstGeom prst="rect">
            <a:avLst/>
          </a:prstGeom>
        </p:spPr>
        <p:txBody>
          <a:bodyPr lIns="0" tIns="0" rIns="0" bIns="0" rtlCol="0" anchor="t">
            <a:spAutoFit/>
          </a:bodyPr>
          <a:lstStyle/>
          <a:p>
            <a:r>
              <a:rPr lang="en-US" sz="2000" b="1" dirty="0">
                <a:latin typeface="Josefin Sans" panose="020B0604020202020204" charset="-93"/>
              </a:rPr>
              <a:t>- </a:t>
            </a:r>
            <a:r>
              <a:rPr lang="vi-VN" sz="2000" b="1" dirty="0">
                <a:latin typeface="Josefin Sans" panose="020B0604020202020204" charset="-93"/>
              </a:rPr>
              <a:t>Truyền thông</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Hệ thống OFDM (Orthogonal Frequency Division Multiplexing):</a:t>
            </a:r>
            <a:r>
              <a:rPr lang="vi-VN" sz="2000" dirty="0">
                <a:latin typeface="Josefin Sans" panose="020B0604020202020204" charset="-93"/>
              </a:rPr>
              <a:t> FFT dùng để điều chế và giải điều chế tín hiệu trong các hệ thống như Wi-Fi và LTE.</a:t>
            </a:r>
            <a:endParaRPr lang="en-US" sz="2000" dirty="0">
              <a:latin typeface="Josefin Sans" panose="020B0604020202020204" charset="-93"/>
            </a:endParaRPr>
          </a:p>
        </p:txBody>
      </p:sp>
      <p:sp>
        <p:nvSpPr>
          <p:cNvPr id="10" name="TextBox 9"/>
          <p:cNvSpPr txBox="1"/>
          <p:nvPr/>
        </p:nvSpPr>
        <p:spPr>
          <a:xfrm>
            <a:off x="1066799" y="7414617"/>
            <a:ext cx="9358913" cy="1538883"/>
          </a:xfrm>
          <a:prstGeom prst="rect">
            <a:avLst/>
          </a:prstGeom>
        </p:spPr>
        <p:txBody>
          <a:bodyPr lIns="0" tIns="0" rIns="0" bIns="0" rtlCol="0" anchor="t">
            <a:spAutoFit/>
          </a:bodyPr>
          <a:lstStyle/>
          <a:p>
            <a:r>
              <a:rPr lang="en-US" sz="2000" b="1" dirty="0">
                <a:latin typeface="Josefin Sans" panose="020B0604020202020204" charset="-93"/>
              </a:rPr>
              <a:t>- </a:t>
            </a:r>
            <a:r>
              <a:rPr lang="vi-VN" sz="2000" b="1" dirty="0">
                <a:latin typeface="Josefin Sans" panose="020B0604020202020204" charset="-93"/>
              </a:rPr>
              <a:t>Khoa học và Kỹ thuật</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Phân tích tín hiệu thời gian thực:</a:t>
            </a:r>
            <a:r>
              <a:rPr lang="vi-VN" sz="2000" dirty="0">
                <a:latin typeface="Josefin Sans" panose="020B0604020202020204" charset="-93"/>
              </a:rPr>
              <a:t> Theo dõi và phân tích động lực học trong các hệ thống vật lý.</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Xử lý hình ảnh:</a:t>
            </a:r>
            <a:r>
              <a:rPr lang="vi-VN" sz="2000" dirty="0">
                <a:latin typeface="Josefin Sans" panose="020B0604020202020204" charset="-93"/>
              </a:rPr>
              <a:t> FFT giúp tăng tốc các phép toán trên ảnh như lọc không gian và khôi phục ảnh.</a:t>
            </a:r>
            <a:endParaRPr lang="en-US" sz="2000" dirty="0">
              <a:latin typeface="Josefin Sans" panose="020B0604020202020204" charset="-93"/>
            </a:endParaRPr>
          </a:p>
        </p:txBody>
      </p:sp>
    </p:spTree>
    <p:extLst>
      <p:ext uri="{BB962C8B-B14F-4D97-AF65-F5344CB8AC3E}">
        <p14:creationId xmlns:p14="http://schemas.microsoft.com/office/powerpoint/2010/main" val="345142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645609" y="1905244"/>
            <a:ext cx="6553200" cy="987450"/>
          </a:xfrm>
          <a:prstGeom prst="rect">
            <a:avLst/>
          </a:prstGeom>
        </p:spPr>
        <p:txBody>
          <a:bodyPr wrap="square" lIns="0" tIns="0" rIns="0" bIns="0" rtlCol="0" anchor="t">
            <a:spAutoFit/>
          </a:bodyPr>
          <a:lstStyle/>
          <a:p>
            <a:pPr algn="ctr">
              <a:lnSpc>
                <a:spcPts val="7680"/>
              </a:lnSpc>
            </a:pPr>
            <a:r>
              <a:rPr lang="en-US" sz="2800" b="1" dirty="0">
                <a:latin typeface="Josefin Sans" panose="020B0604020202020204" charset="-93"/>
                <a:ea typeface="Josefin Sans Bold"/>
                <a:cs typeface="Josefin Sans Bold"/>
                <a:sym typeface="Josefin Sans Bold"/>
              </a:rPr>
              <a:t>1.4 </a:t>
            </a:r>
            <a:r>
              <a:rPr lang="en-US" sz="2800" b="1" dirty="0" err="1">
                <a:latin typeface="Josefin Sans" panose="020B0604020202020204" charset="-93"/>
                <a:ea typeface="Josefin Sans Bold"/>
                <a:cs typeface="Josefin Sans Bold"/>
                <a:sym typeface="Josefin Sans Bold"/>
              </a:rPr>
              <a:t>Công</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cụ</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và</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thư</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viện</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hỗ</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trợ</a:t>
            </a:r>
            <a:r>
              <a:rPr lang="en-US" sz="2800" b="1" dirty="0">
                <a:latin typeface="Josefin Sans" panose="020B0604020202020204" charset="-93"/>
                <a:ea typeface="Josefin Sans Bold"/>
                <a:cs typeface="Josefin Sans Bold"/>
                <a:sym typeface="Josefin Sans Bold"/>
              </a:rPr>
              <a:t> FFT</a:t>
            </a:r>
          </a:p>
        </p:txBody>
      </p:sp>
      <p:sp>
        <p:nvSpPr>
          <p:cNvPr id="28" name="TextBox 27"/>
          <p:cNvSpPr txBox="1"/>
          <p:nvPr/>
        </p:nvSpPr>
        <p:spPr>
          <a:xfrm>
            <a:off x="457200" y="342900"/>
            <a:ext cx="9768230" cy="1581150"/>
          </a:xfrm>
          <a:prstGeom prst="rect">
            <a:avLst/>
          </a:prstGeom>
        </p:spPr>
        <p:txBody>
          <a:bodyPr lIns="0" tIns="0" rIns="0" bIns="0" rtlCol="0" anchor="t">
            <a:spAutoFit/>
          </a:bodyPr>
          <a:lstStyle/>
          <a:p>
            <a:pPr marL="1122686" lvl="1" indent="-561343" algn="l">
              <a:lnSpc>
                <a:spcPts val="6240"/>
              </a:lnSpc>
              <a:buAutoNum type="arabicPeriod"/>
            </a:pPr>
            <a:r>
              <a:rPr lang="en-US" sz="5200" b="1" dirty="0" err="1">
                <a:latin typeface="Josefin Sans" panose="020B0604020202020204" charset="-93"/>
                <a:ea typeface="Josefin Sans Bold"/>
                <a:cs typeface="Josefin Sans Bold"/>
                <a:sym typeface="Josefin Sans Bold"/>
              </a:rPr>
              <a:t>Tìm</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hiểu</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về</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phép</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biển</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đổi</a:t>
            </a:r>
            <a:r>
              <a:rPr lang="en-US" sz="5200" b="1" dirty="0">
                <a:latin typeface="Josefin Sans" panose="020B0604020202020204" charset="-93"/>
                <a:ea typeface="Josefin Sans Bold"/>
                <a:cs typeface="Josefin Sans Bold"/>
                <a:sym typeface="Josefin Sans Bold"/>
              </a:rPr>
              <a:t> Fourier </a:t>
            </a:r>
            <a:r>
              <a:rPr lang="en-US" sz="5200" b="1" dirty="0" err="1">
                <a:latin typeface="Josefin Sans" panose="020B0604020202020204" charset="-93"/>
                <a:ea typeface="Josefin Sans Bold"/>
                <a:cs typeface="Josefin Sans Bold"/>
                <a:sym typeface="Josefin Sans Bold"/>
              </a:rPr>
              <a:t>nhanh</a:t>
            </a:r>
            <a:r>
              <a:rPr lang="en-US" sz="5200" b="1" dirty="0">
                <a:latin typeface="Josefin Sans" panose="020B0604020202020204" charset="-93"/>
                <a:ea typeface="Josefin Sans Bold"/>
                <a:cs typeface="Josefin Sans Bold"/>
                <a:sym typeface="Josefin Sans Bold"/>
              </a:rPr>
              <a:t> FFT </a:t>
            </a:r>
          </a:p>
        </p:txBody>
      </p:sp>
      <p:pic>
        <p:nvPicPr>
          <p:cNvPr id="19" name="Picture 18"/>
          <p:cNvPicPr>
            <a:picLocks noChangeAspect="1"/>
          </p:cNvPicPr>
          <p:nvPr/>
        </p:nvPicPr>
        <p:blipFill>
          <a:blip r:embed="rId2"/>
          <a:stretch>
            <a:fillRect/>
          </a:stretch>
        </p:blipFill>
        <p:spPr>
          <a:xfrm>
            <a:off x="3276718" y="3009900"/>
            <a:ext cx="1905000" cy="1905000"/>
          </a:xfrm>
          <a:prstGeom prst="rect">
            <a:avLst/>
          </a:prstGeom>
        </p:spPr>
      </p:pic>
      <p:pic>
        <p:nvPicPr>
          <p:cNvPr id="20" name="Picture 19"/>
          <p:cNvPicPr>
            <a:picLocks noChangeAspect="1"/>
          </p:cNvPicPr>
          <p:nvPr/>
        </p:nvPicPr>
        <p:blipFill>
          <a:blip r:embed="rId3"/>
          <a:stretch>
            <a:fillRect/>
          </a:stretch>
        </p:blipFill>
        <p:spPr>
          <a:xfrm>
            <a:off x="11753850" y="3019425"/>
            <a:ext cx="2664278" cy="1885950"/>
          </a:xfrm>
          <a:prstGeom prst="rect">
            <a:avLst/>
          </a:prstGeom>
        </p:spPr>
      </p:pic>
      <p:pic>
        <p:nvPicPr>
          <p:cNvPr id="21" name="Picture 20"/>
          <p:cNvPicPr>
            <a:picLocks noChangeAspect="1"/>
          </p:cNvPicPr>
          <p:nvPr/>
        </p:nvPicPr>
        <p:blipFill>
          <a:blip r:embed="rId4"/>
          <a:stretch>
            <a:fillRect/>
          </a:stretch>
        </p:blipFill>
        <p:spPr>
          <a:xfrm>
            <a:off x="3086159" y="6743700"/>
            <a:ext cx="2286119" cy="1828800"/>
          </a:xfrm>
          <a:prstGeom prst="rect">
            <a:avLst/>
          </a:prstGeom>
        </p:spPr>
      </p:pic>
      <p:pic>
        <p:nvPicPr>
          <p:cNvPr id="22" name="Picture 21"/>
          <p:cNvPicPr>
            <a:picLocks noChangeAspect="1"/>
          </p:cNvPicPr>
          <p:nvPr/>
        </p:nvPicPr>
        <p:blipFill>
          <a:blip r:embed="rId5"/>
          <a:stretch>
            <a:fillRect/>
          </a:stretch>
        </p:blipFill>
        <p:spPr>
          <a:xfrm>
            <a:off x="11753850" y="6743700"/>
            <a:ext cx="2664278" cy="1828800"/>
          </a:xfrm>
          <a:prstGeom prst="rect">
            <a:avLst/>
          </a:prstGeom>
        </p:spPr>
      </p:pic>
      <p:sp>
        <p:nvSpPr>
          <p:cNvPr id="32" name="TextBox 31"/>
          <p:cNvSpPr txBox="1"/>
          <p:nvPr/>
        </p:nvSpPr>
        <p:spPr>
          <a:xfrm>
            <a:off x="2039513" y="5182968"/>
            <a:ext cx="4379409" cy="646331"/>
          </a:xfrm>
          <a:prstGeom prst="rect">
            <a:avLst/>
          </a:prstGeom>
          <a:noFill/>
        </p:spPr>
        <p:txBody>
          <a:bodyPr wrap="square" rtlCol="0">
            <a:spAutoFit/>
          </a:bodyPr>
          <a:lstStyle/>
          <a:p>
            <a:pPr algn="ctr"/>
            <a:r>
              <a:rPr lang="en-US" b="1" dirty="0">
                <a:latin typeface="Josefin Sans" panose="020B0604020202020204" charset="-93"/>
              </a:rPr>
              <a:t>FFTW</a:t>
            </a:r>
          </a:p>
          <a:p>
            <a:pPr algn="ctr"/>
            <a:r>
              <a:rPr lang="vi-VN" b="1" dirty="0">
                <a:latin typeface="Josefin Sans" panose="020B0604020202020204" charset="-93"/>
              </a:rPr>
              <a:t>Fastest Fourier Transform in the West</a:t>
            </a:r>
            <a:endParaRPr lang="en-US" dirty="0">
              <a:latin typeface="Josefin Sans" panose="020B0604020202020204" charset="-93"/>
            </a:endParaRPr>
          </a:p>
        </p:txBody>
      </p:sp>
      <p:sp>
        <p:nvSpPr>
          <p:cNvPr id="33" name="TextBox 32"/>
          <p:cNvSpPr txBox="1"/>
          <p:nvPr/>
        </p:nvSpPr>
        <p:spPr>
          <a:xfrm>
            <a:off x="10896284" y="5219700"/>
            <a:ext cx="4379409" cy="646331"/>
          </a:xfrm>
          <a:prstGeom prst="rect">
            <a:avLst/>
          </a:prstGeom>
          <a:noFill/>
        </p:spPr>
        <p:txBody>
          <a:bodyPr wrap="square" rtlCol="0">
            <a:spAutoFit/>
          </a:bodyPr>
          <a:lstStyle/>
          <a:p>
            <a:pPr algn="ctr"/>
            <a:r>
              <a:rPr lang="vi-VN" b="1" dirty="0">
                <a:latin typeface="Josefin Sans" panose="020B0604020202020204" charset="-93"/>
              </a:rPr>
              <a:t>MKL </a:t>
            </a:r>
            <a:endParaRPr lang="en-US" b="1" dirty="0">
              <a:latin typeface="Josefin Sans" panose="020B0604020202020204" charset="-93"/>
            </a:endParaRPr>
          </a:p>
          <a:p>
            <a:pPr algn="ctr"/>
            <a:r>
              <a:rPr lang="vi-VN" b="1" dirty="0">
                <a:latin typeface="Josefin Sans" panose="020B0604020202020204" charset="-93"/>
              </a:rPr>
              <a:t>Math Kernel Library</a:t>
            </a:r>
            <a:endParaRPr lang="en-US" dirty="0">
              <a:latin typeface="Josefin Sans" panose="020B0604020202020204" charset="-93"/>
            </a:endParaRPr>
          </a:p>
        </p:txBody>
      </p:sp>
      <p:sp>
        <p:nvSpPr>
          <p:cNvPr id="34" name="TextBox 33"/>
          <p:cNvSpPr txBox="1"/>
          <p:nvPr/>
        </p:nvSpPr>
        <p:spPr>
          <a:xfrm>
            <a:off x="2039512" y="8953500"/>
            <a:ext cx="4379409" cy="646331"/>
          </a:xfrm>
          <a:prstGeom prst="rect">
            <a:avLst/>
          </a:prstGeom>
          <a:noFill/>
        </p:spPr>
        <p:txBody>
          <a:bodyPr wrap="square" rtlCol="0">
            <a:spAutoFit/>
          </a:bodyPr>
          <a:lstStyle/>
          <a:p>
            <a:pPr algn="ctr"/>
            <a:r>
              <a:rPr lang="vi-VN" b="1" dirty="0">
                <a:latin typeface="Josefin Sans" panose="020B0604020202020204" charset="-93"/>
              </a:rPr>
              <a:t>cuFFT</a:t>
            </a:r>
            <a:endParaRPr lang="en-US" b="1" dirty="0">
              <a:latin typeface="Josefin Sans" panose="020B0604020202020204" charset="-93"/>
            </a:endParaRPr>
          </a:p>
          <a:p>
            <a:pPr algn="ctr"/>
            <a:r>
              <a:rPr lang="vi-VN" b="1" dirty="0">
                <a:latin typeface="Josefin Sans" panose="020B0604020202020204" charset="-93"/>
              </a:rPr>
              <a:t>(CUDA FFT)</a:t>
            </a:r>
            <a:endParaRPr lang="en-US" dirty="0">
              <a:latin typeface="Josefin Sans" panose="020B0604020202020204" charset="-93"/>
            </a:endParaRPr>
          </a:p>
        </p:txBody>
      </p:sp>
      <p:sp>
        <p:nvSpPr>
          <p:cNvPr id="35" name="TextBox 34"/>
          <p:cNvSpPr txBox="1"/>
          <p:nvPr/>
        </p:nvSpPr>
        <p:spPr>
          <a:xfrm>
            <a:off x="10896284" y="8953500"/>
            <a:ext cx="4379409" cy="369332"/>
          </a:xfrm>
          <a:prstGeom prst="rect">
            <a:avLst/>
          </a:prstGeom>
          <a:noFill/>
        </p:spPr>
        <p:txBody>
          <a:bodyPr wrap="square" rtlCol="0">
            <a:spAutoFit/>
          </a:bodyPr>
          <a:lstStyle/>
          <a:p>
            <a:pPr algn="ctr"/>
            <a:r>
              <a:rPr lang="vi-VN" b="1" dirty="0">
                <a:latin typeface="Josefin Sans" panose="020B0604020202020204" charset="-93"/>
              </a:rPr>
              <a:t>OpenCL FFT</a:t>
            </a:r>
            <a:endParaRPr lang="en-US" dirty="0">
              <a:latin typeface="Josefin Sans" panose="020B0604020202020204" charset="-9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152400" y="1564118"/>
            <a:ext cx="5334000" cy="987450"/>
          </a:xfrm>
          <a:prstGeom prst="rect">
            <a:avLst/>
          </a:prstGeom>
        </p:spPr>
        <p:txBody>
          <a:bodyPr wrap="square" lIns="0" tIns="0" rIns="0" bIns="0" rtlCol="0" anchor="t">
            <a:spAutoFit/>
          </a:bodyPr>
          <a:lstStyle/>
          <a:p>
            <a:pPr algn="ctr">
              <a:lnSpc>
                <a:spcPts val="7680"/>
              </a:lnSpc>
            </a:pPr>
            <a:r>
              <a:rPr lang="en-US" sz="2800" dirty="0">
                <a:latin typeface="Josefin Sans Bold"/>
                <a:ea typeface="Josefin Sans Bold"/>
                <a:cs typeface="Josefin Sans Bold"/>
                <a:sym typeface="Josefin Sans Bold"/>
              </a:rPr>
              <a:t>2.1 </a:t>
            </a:r>
            <a:r>
              <a:rPr lang="en-US" sz="2800" dirty="0" err="1">
                <a:latin typeface="Josefin Sans Bold"/>
                <a:ea typeface="Josefin Sans Bold"/>
                <a:cs typeface="Josefin Sans Bold"/>
                <a:sym typeface="Josefin Sans Bold"/>
              </a:rPr>
              <a:t>Giới</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thiệu</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về</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932450" y="2551568"/>
            <a:ext cx="9278350" cy="2000548"/>
          </a:xfrm>
          <a:prstGeom prst="rect">
            <a:avLst/>
          </a:prstGeom>
        </p:spPr>
        <p:txBody>
          <a:bodyPr wrap="square" lIns="0" tIns="0" rIns="0" bIns="0" rtlCol="0" anchor="t">
            <a:spAutoFit/>
          </a:bodyPr>
          <a:lstStyle/>
          <a:p>
            <a:pPr marL="342900" indent="-342900">
              <a:lnSpc>
                <a:spcPts val="3920"/>
              </a:lnSpc>
              <a:buFont typeface="Arial" panose="020B0604020202020204" pitchFamily="34" charset="0"/>
              <a:buChar char="•"/>
            </a:pPr>
            <a:r>
              <a:rPr lang="vi-VN" sz="2400" dirty="0">
                <a:latin typeface="Josefin Sans" panose="020B0604020202020204" charset="-93"/>
              </a:rPr>
              <a:t>cuFFT (CUDA Fast Fourier Transform) là một thư viện tính toán do NVIDIA phát triển, cho phép thực hiện các phép biến đổi Fourier nhanh (FFT) trên GPU(Graphics Processing Unit: đơn vị xử lý đồ họa)</a:t>
            </a:r>
            <a:endParaRPr lang="en-US" sz="2400" dirty="0">
              <a:solidFill>
                <a:srgbClr val="2B4B82"/>
              </a:solidFill>
              <a:latin typeface="Josefin Sans" panose="020B0604020202020204" charset="-93"/>
              <a:ea typeface="Josefin Sans Bold"/>
              <a:cs typeface="Josefin Sans Bold"/>
              <a:sym typeface="Josefin Sans Bold"/>
            </a:endParaRPr>
          </a:p>
        </p:txBody>
      </p:sp>
      <p:sp>
        <p:nvSpPr>
          <p:cNvPr id="9" name="TextBox 9"/>
          <p:cNvSpPr txBox="1"/>
          <p:nvPr/>
        </p:nvSpPr>
        <p:spPr>
          <a:xfrm>
            <a:off x="932450" y="5100001"/>
            <a:ext cx="9278350" cy="738664"/>
          </a:xfrm>
          <a:prstGeom prst="rect">
            <a:avLst/>
          </a:prstGeom>
        </p:spPr>
        <p:txBody>
          <a:bodyPr wrap="square" lIns="0" tIns="0" rIns="0" bIns="0" rtlCol="0" anchor="t">
            <a:spAutoFit/>
          </a:bodyPr>
          <a:lstStyle/>
          <a:p>
            <a:pPr marL="342900" indent="-342900">
              <a:buFont typeface="Arial" panose="020B0604020202020204" pitchFamily="34" charset="0"/>
              <a:buChar char="•"/>
            </a:pPr>
            <a:r>
              <a:rPr lang="vi-VN" sz="2400" dirty="0">
                <a:latin typeface="Josefin Sans" panose="020B0604020202020204" charset="-93"/>
              </a:rPr>
              <a:t>Thư viện này tận dụng kiến trúc song song của GPU để cải thiện đáng kể hiệu năng xử lý so với các giải pháp dựa trên CPU.</a:t>
            </a:r>
            <a:endParaRPr lang="en-US" sz="2400" dirty="0">
              <a:latin typeface="Josefin Sans" panose="020B0604020202020204" charset="-93"/>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13" name="Picture 12"/>
          <p:cNvPicPr>
            <a:picLocks noChangeAspect="1"/>
          </p:cNvPicPr>
          <p:nvPr/>
        </p:nvPicPr>
        <p:blipFill>
          <a:blip r:embed="rId2"/>
          <a:stretch>
            <a:fillRect/>
          </a:stretch>
        </p:blipFill>
        <p:spPr>
          <a:xfrm>
            <a:off x="11734800" y="3314700"/>
            <a:ext cx="5562600" cy="3866938"/>
          </a:xfrm>
          <a:prstGeom prst="rect">
            <a:avLst/>
          </a:prstGeom>
        </p:spPr>
      </p:pic>
      <p:sp>
        <p:nvSpPr>
          <p:cNvPr id="14" name="TextBox 9"/>
          <p:cNvSpPr txBox="1"/>
          <p:nvPr/>
        </p:nvSpPr>
        <p:spPr>
          <a:xfrm>
            <a:off x="932450" y="6386550"/>
            <a:ext cx="9278350" cy="2585323"/>
          </a:xfrm>
          <a:prstGeom prst="rect">
            <a:avLst/>
          </a:prstGeom>
        </p:spPr>
        <p:txBody>
          <a:bodyPr wrap="square" lIns="0" tIns="0" rIns="0" bIns="0" rtlCol="0" anchor="t">
            <a:spAutoFit/>
          </a:bodyPr>
          <a:lstStyle/>
          <a:p>
            <a:pPr marL="342900" lvl="0" indent="-342900">
              <a:buFont typeface="Arial" panose="020B0604020202020204" pitchFamily="34" charset="0"/>
              <a:buChar char="•"/>
            </a:pPr>
            <a:r>
              <a:rPr lang="en-US" sz="2400" dirty="0" err="1">
                <a:latin typeface="Josefin Sans" panose="020B0604020202020204" charset="-93"/>
              </a:rPr>
              <a:t>Các</a:t>
            </a:r>
            <a:r>
              <a:rPr lang="en-US" sz="2400" dirty="0">
                <a:latin typeface="Josefin Sans" panose="020B0604020202020204" charset="-93"/>
              </a:rPr>
              <a:t> </a:t>
            </a:r>
            <a:r>
              <a:rPr lang="en-US" sz="2400" dirty="0" err="1">
                <a:latin typeface="Josefin Sans" panose="020B0604020202020204" charset="-93"/>
              </a:rPr>
              <a:t>đặc</a:t>
            </a:r>
            <a:r>
              <a:rPr lang="en-US" sz="2400" dirty="0">
                <a:latin typeface="Josefin Sans" panose="020B0604020202020204" charset="-93"/>
              </a:rPr>
              <a:t> </a:t>
            </a:r>
            <a:r>
              <a:rPr lang="en-US" sz="2400" dirty="0" err="1">
                <a:latin typeface="Josefin Sans" panose="020B0604020202020204" charset="-93"/>
              </a:rPr>
              <a:t>điểm</a:t>
            </a:r>
            <a:r>
              <a:rPr lang="en-US" sz="2400" dirty="0">
                <a:latin typeface="Josefin Sans" panose="020B0604020202020204" charset="-93"/>
              </a:rPr>
              <a:t> </a:t>
            </a:r>
            <a:r>
              <a:rPr lang="en-US" sz="2400" dirty="0" err="1">
                <a:latin typeface="Josefin Sans" panose="020B0604020202020204" charset="-93"/>
              </a:rPr>
              <a:t>chính</a:t>
            </a:r>
            <a:r>
              <a:rPr lang="en-US" sz="2400" dirty="0">
                <a:latin typeface="Josefin Sans" panose="020B0604020202020204" charset="-93"/>
              </a:rPr>
              <a:t> </a:t>
            </a:r>
            <a:r>
              <a:rPr lang="en-US" sz="2400" dirty="0" err="1">
                <a:latin typeface="Josefin Sans" panose="020B0604020202020204" charset="-93"/>
              </a:rPr>
              <a:t>của</a:t>
            </a:r>
            <a:r>
              <a:rPr lang="en-US" sz="2400" dirty="0">
                <a:latin typeface="Josefin Sans" panose="020B0604020202020204" charset="-93"/>
              </a:rPr>
              <a:t> </a:t>
            </a:r>
            <a:r>
              <a:rPr lang="en-US" sz="2400" dirty="0" err="1">
                <a:latin typeface="Josefin Sans" panose="020B0604020202020204" charset="-93"/>
              </a:rPr>
              <a:t>cuFFT</a:t>
            </a:r>
            <a:r>
              <a:rPr lang="en-US" sz="2400" dirty="0">
                <a:latin typeface="Josefin Sans" panose="020B0604020202020204" charset="-93"/>
              </a:rPr>
              <a:t>:</a:t>
            </a:r>
          </a:p>
          <a:p>
            <a:pPr marL="342900" lvl="0" indent="-342900">
              <a:buFont typeface="Wingdings" panose="05000000000000000000" pitchFamily="2" charset="2"/>
              <a:buChar char="Ø"/>
            </a:pPr>
            <a:r>
              <a:rPr lang="vi-VN" sz="2400" b="1" dirty="0">
                <a:latin typeface="Josefin Sans" panose="020B0604020202020204" charset="-93"/>
              </a:rPr>
              <a:t>Hỗ trợ đa nền tảng</a:t>
            </a:r>
            <a:r>
              <a:rPr lang="vi-VN" sz="2400" dirty="0">
                <a:latin typeface="Josefin Sans" panose="020B0604020202020204" charset="-93"/>
              </a:rPr>
              <a:t>: Hoạt động trên hầu hết các GPU của NVIDIA.</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Hiệu năng cao</a:t>
            </a:r>
            <a:r>
              <a:rPr lang="vi-VN" sz="2400" dirty="0">
                <a:latin typeface="Josefin Sans" panose="020B0604020202020204" charset="-93"/>
              </a:rPr>
              <a:t>: Tăng tốc độ tính toán nhờ song song hóa các tác vụ.</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Đa dạng phép biến đổi</a:t>
            </a:r>
            <a:r>
              <a:rPr lang="vi-VN" sz="2400" dirty="0">
                <a:latin typeface="Josefin Sans" panose="020B0604020202020204" charset="-93"/>
              </a:rPr>
              <a:t>: Hỗ trợ 1D, 2D, và 3D FFT.</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Dễ tích hợp</a:t>
            </a:r>
            <a:r>
              <a:rPr lang="vi-VN" sz="2400" dirty="0">
                <a:latin typeface="Josefin Sans" panose="020B0604020202020204" charset="-93"/>
              </a:rPr>
              <a:t>: Cung cấp API dễ sử dụng cho C, C++, và Python.</a:t>
            </a:r>
            <a:endParaRPr lang="en-US" sz="2400" dirty="0">
              <a:latin typeface="Josefin Sans" panose="020B0604020202020204" charset="-93"/>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838200" y="1499148"/>
            <a:ext cx="5334000" cy="848309"/>
          </a:xfrm>
          <a:prstGeom prst="rect">
            <a:avLst/>
          </a:prstGeom>
        </p:spPr>
        <p:txBody>
          <a:bodyPr wrap="square" lIns="0" tIns="0" rIns="0" bIns="0" rtlCol="0" anchor="t">
            <a:spAutoFit/>
          </a:bodyPr>
          <a:lstStyle/>
          <a:p>
            <a:pPr algn="ctr">
              <a:lnSpc>
                <a:spcPts val="7680"/>
              </a:lnSpc>
            </a:pPr>
            <a:r>
              <a:rPr lang="en-US" sz="2800" dirty="0">
                <a:latin typeface="Josefin Sans Bold"/>
                <a:ea typeface="Josefin Sans Bold"/>
                <a:cs typeface="Josefin Sans Bold"/>
                <a:sym typeface="Josefin Sans Bold"/>
              </a:rPr>
              <a:t>2.2. </a:t>
            </a:r>
            <a:r>
              <a:rPr lang="en-US" sz="2800" dirty="0" err="1">
                <a:latin typeface="Josefin Sans Bold"/>
                <a:ea typeface="Josefin Sans Bold"/>
                <a:cs typeface="Josefin Sans Bold"/>
                <a:sym typeface="Josefin Sans Bold"/>
              </a:rPr>
              <a:t>Tính</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năng</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chính</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của</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932450" y="2551568"/>
            <a:ext cx="9278350" cy="5001369"/>
          </a:xfrm>
          <a:prstGeom prst="rect">
            <a:avLst/>
          </a:prstGeom>
        </p:spPr>
        <p:txBody>
          <a:bodyPr wrap="square" lIns="0" tIns="0" rIns="0" bIns="0" rtlCol="0" anchor="t">
            <a:spAutoFit/>
          </a:bodyPr>
          <a:lstStyle/>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Hỗ trợ kiểu dữ liệu: Dữ liệu phức, thực, Half Precision (FP16), và Double Precision (FP64).</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Phép biến đổi nhiều chiều: FFT 1D (tín hiệu 1 chiều), 2D (hình ảnh/ma trận), và 3D (mô phỏng vật lý).</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Tính toán song song: Sử dụng hàng ngàn nhân CUDA để xử lý dữ liệu lớn nhanh chóng.</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Lập kế hoạch tối ưu: Cấu hình FFT trước và tái sử dụng cho các phép tính sau.</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Hỗ trợ đa GPU: Tính toán phân tán trên nhiều GPU để tối ưu hiệu suất.</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17" name="Picture 16"/>
          <p:cNvPicPr>
            <a:picLocks noChangeAspect="1"/>
          </p:cNvPicPr>
          <p:nvPr/>
        </p:nvPicPr>
        <p:blipFill>
          <a:blip r:embed="rId2"/>
          <a:stretch>
            <a:fillRect/>
          </a:stretch>
        </p:blipFill>
        <p:spPr>
          <a:xfrm>
            <a:off x="11506200" y="2347457"/>
            <a:ext cx="5486400" cy="5409590"/>
          </a:xfrm>
          <a:prstGeom prst="rect">
            <a:avLst/>
          </a:prstGeom>
        </p:spPr>
      </p:pic>
    </p:spTree>
    <p:extLst>
      <p:ext uri="{BB962C8B-B14F-4D97-AF65-F5344CB8AC3E}">
        <p14:creationId xmlns:p14="http://schemas.microsoft.com/office/powerpoint/2010/main" val="7966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smtClean="0">
                <a:latin typeface="Josefin Sans Bold"/>
                <a:ea typeface="Josefin Sans Bold"/>
                <a:cs typeface="Josefin Sans Bold"/>
                <a:sym typeface="Josefin Sans Bold"/>
              </a:rPr>
              <a:t>2.3. </a:t>
            </a:r>
            <a:r>
              <a:rPr lang="en-US" sz="2800" dirty="0" err="1" smtClean="0">
                <a:latin typeface="Josefin Sans Bold"/>
                <a:ea typeface="Josefin Sans Bold"/>
                <a:cs typeface="Josefin Sans Bold"/>
                <a:sym typeface="Josefin Sans Bold"/>
              </a:rPr>
              <a:t>Các</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hàm</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cơ</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bản</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trong</a:t>
            </a:r>
            <a:r>
              <a:rPr lang="en-US" sz="2800" dirty="0" smtClean="0">
                <a:latin typeface="Josefin Sans Bold"/>
                <a:ea typeface="Josefin Sans Bold"/>
                <a:cs typeface="Josefin Sans Bold"/>
                <a:sym typeface="Josefin Sans Bold"/>
              </a:rPr>
              <a:t> </a:t>
            </a:r>
            <a:r>
              <a:rPr lang="en-US" sz="2800" dirty="0" err="1" smtClean="0">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91184"/>
            <a:ext cx="9278350" cy="2500685"/>
          </a:xfrm>
          <a:prstGeom prst="rect">
            <a:avLst/>
          </a:prstGeom>
        </p:spPr>
        <p:txBody>
          <a:bodyPr wrap="square" lIns="0" tIns="0" rIns="0" bIns="0" rtlCol="0" anchor="t">
            <a:spAutoFit/>
          </a:bodyPr>
          <a:lstStyle/>
          <a:p>
            <a:pPr>
              <a:lnSpc>
                <a:spcPts val="3920"/>
              </a:lnSpc>
            </a:pPr>
            <a:r>
              <a:rPr lang="en-US" sz="2400" dirty="0" err="1" smtClean="0">
                <a:latin typeface="Josefin Sans" panose="020B0604020202020204" charset="-93"/>
                <a:ea typeface="Josefin Sans Bold"/>
                <a:cs typeface="Josefin Sans Bold"/>
                <a:sym typeface="Josefin Sans Bold"/>
              </a:rPr>
              <a:t>Có</a:t>
            </a:r>
            <a:r>
              <a:rPr lang="en-US" sz="2400" dirty="0" smtClean="0">
                <a:latin typeface="Josefin Sans" panose="020B0604020202020204" charset="-93"/>
                <a:ea typeface="Josefin Sans Bold"/>
                <a:cs typeface="Josefin Sans Bold"/>
                <a:sym typeface="Josefin Sans Bold"/>
              </a:rPr>
              <a:t> 4 </a:t>
            </a:r>
            <a:r>
              <a:rPr lang="en-US" sz="2400" dirty="0" err="1" smtClean="0">
                <a:latin typeface="Josefin Sans" panose="020B0604020202020204" charset="-93"/>
                <a:ea typeface="Josefin Sans Bold"/>
                <a:cs typeface="Josefin Sans Bold"/>
                <a:sym typeface="Josefin Sans Bold"/>
              </a:rPr>
              <a:t>hàm</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cơ</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bản</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trong</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cuFFT</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thường</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được</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sử</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dụng</a:t>
            </a:r>
            <a:r>
              <a:rPr lang="en-US" sz="2400" dirty="0" smtClean="0">
                <a:latin typeface="Josefin Sans" panose="020B0604020202020204" charset="-93"/>
                <a:ea typeface="Josefin Sans Bold"/>
                <a:cs typeface="Josefin Sans Bold"/>
                <a:sym typeface="Josefin Sans Bold"/>
              </a:rPr>
              <a:t>:</a:t>
            </a:r>
          </a:p>
          <a:p>
            <a:pPr marL="342900" indent="-342900">
              <a:lnSpc>
                <a:spcPts val="3920"/>
              </a:lnSpc>
              <a:buFont typeface="Arial" panose="020B0604020202020204" pitchFamily="34" charset="0"/>
              <a:buChar char="•"/>
            </a:pPr>
            <a:r>
              <a:rPr lang="en-US" sz="2400" dirty="0" err="1" smtClean="0">
                <a:latin typeface="Josefin Sans" panose="020B0604020202020204" charset="-93"/>
                <a:ea typeface="Josefin Sans Bold"/>
                <a:cs typeface="Josefin Sans Bold"/>
                <a:sym typeface="Josefin Sans Bold"/>
              </a:rPr>
              <a:t>Khởi</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tạo</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và</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giải</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phóng</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tài</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nguyên</a:t>
            </a:r>
            <a:endParaRPr lang="en-US" sz="2400" dirty="0" smtClean="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err="1" smtClean="0">
                <a:latin typeface="Josefin Sans" panose="020B0604020202020204" charset="-93"/>
                <a:ea typeface="Josefin Sans Bold"/>
                <a:cs typeface="Josefin Sans Bold"/>
                <a:sym typeface="Josefin Sans Bold"/>
              </a:rPr>
              <a:t>Thực</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hiện</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phép</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biến</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đổi</a:t>
            </a:r>
            <a:r>
              <a:rPr lang="en-US" sz="2400" dirty="0" smtClean="0">
                <a:latin typeface="Josefin Sans" panose="020B0604020202020204" charset="-93"/>
                <a:ea typeface="Josefin Sans Bold"/>
                <a:cs typeface="Josefin Sans Bold"/>
                <a:sym typeface="Josefin Sans Bold"/>
              </a:rPr>
              <a:t> Fourier</a:t>
            </a:r>
          </a:p>
          <a:p>
            <a:pPr marL="342900" indent="-342900">
              <a:lnSpc>
                <a:spcPts val="3920"/>
              </a:lnSpc>
              <a:buFont typeface="Arial" panose="020B0604020202020204" pitchFamily="34" charset="0"/>
              <a:buChar char="•"/>
            </a:pPr>
            <a:r>
              <a:rPr lang="en-US" sz="2400" dirty="0" err="1" smtClean="0">
                <a:latin typeface="Josefin Sans" panose="020B0604020202020204" charset="-93"/>
                <a:ea typeface="Josefin Sans Bold"/>
                <a:cs typeface="Josefin Sans Bold"/>
                <a:sym typeface="Josefin Sans Bold"/>
              </a:rPr>
              <a:t>Tùy</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chỉnh</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và</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tối</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ưu</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hóa</a:t>
            </a:r>
            <a:endParaRPr lang="en-US" sz="2400" dirty="0" smtClean="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err="1" smtClean="0">
                <a:latin typeface="Josefin Sans" panose="020B0604020202020204" charset="-93"/>
                <a:ea typeface="Josefin Sans Bold"/>
                <a:cs typeface="Josefin Sans Bold"/>
                <a:sym typeface="Josefin Sans Bold"/>
              </a:rPr>
              <a:t>Quản</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lý</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dữ</a:t>
            </a:r>
            <a:r>
              <a:rPr lang="en-US" sz="2400" dirty="0" smtClean="0">
                <a:latin typeface="Josefin Sans" panose="020B0604020202020204" charset="-93"/>
                <a:ea typeface="Josefin Sans Bold"/>
                <a:cs typeface="Josefin Sans Bold"/>
                <a:sym typeface="Josefin Sans Bold"/>
              </a:rPr>
              <a:t> </a:t>
            </a:r>
            <a:r>
              <a:rPr lang="en-US" sz="2400" dirty="0" err="1" smtClean="0">
                <a:latin typeface="Josefin Sans" panose="020B0604020202020204" charset="-93"/>
                <a:ea typeface="Josefin Sans Bold"/>
                <a:cs typeface="Josefin Sans Bold"/>
                <a:sym typeface="Josefin Sans Bold"/>
              </a:rPr>
              <a:t>liệu</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049000" y="1943100"/>
            <a:ext cx="6781800" cy="6781800"/>
          </a:xfrm>
          <a:prstGeom prst="rect">
            <a:avLst/>
          </a:prstGeom>
        </p:spPr>
      </p:pic>
    </p:spTree>
    <p:extLst>
      <p:ext uri="{BB962C8B-B14F-4D97-AF65-F5344CB8AC3E}">
        <p14:creationId xmlns:p14="http://schemas.microsoft.com/office/powerpoint/2010/main" val="8513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TotalTime>
  <Words>2516</Words>
  <Application>Microsoft Office PowerPoint</Application>
  <PresentationFormat>Custom</PresentationFormat>
  <Paragraphs>210</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Josefin Sans Bold</vt:lpstr>
      <vt:lpstr>Wingdings</vt:lpstr>
      <vt:lpstr>Calibri</vt:lpstr>
      <vt:lpstr>Josefin Sans</vt:lpstr>
      <vt:lpstr>Cambria Math</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Tính toán hiệu năng cao phép biến đổi Fourie FFT với cuFFT của NVIDIA</dc:title>
  <cp:lastModifiedBy>Nguyen Thai</cp:lastModifiedBy>
  <cp:revision>30</cp:revision>
  <dcterms:created xsi:type="dcterms:W3CDTF">2006-08-16T00:00:00Z</dcterms:created>
  <dcterms:modified xsi:type="dcterms:W3CDTF">2024-11-25T14:52:57Z</dcterms:modified>
  <dc:identifier>DAGV3UImNMs</dc:identifier>
</cp:coreProperties>
</file>